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5" r:id="rId1"/>
  </p:sldMasterIdLst>
  <p:notesMasterIdLst>
    <p:notesMasterId r:id="rId20"/>
  </p:notesMasterIdLst>
  <p:handoutMasterIdLst>
    <p:handoutMasterId r:id="rId21"/>
  </p:handoutMasterIdLst>
  <p:sldIdLst>
    <p:sldId id="421" r:id="rId2"/>
    <p:sldId id="422" r:id="rId3"/>
    <p:sldId id="476" r:id="rId4"/>
    <p:sldId id="475" r:id="rId5"/>
    <p:sldId id="426" r:id="rId6"/>
    <p:sldId id="431" r:id="rId7"/>
    <p:sldId id="460" r:id="rId8"/>
    <p:sldId id="462" r:id="rId9"/>
    <p:sldId id="459" r:id="rId10"/>
    <p:sldId id="458" r:id="rId11"/>
    <p:sldId id="447" r:id="rId12"/>
    <p:sldId id="430" r:id="rId13"/>
    <p:sldId id="432" r:id="rId14"/>
    <p:sldId id="434" r:id="rId15"/>
    <p:sldId id="435" r:id="rId16"/>
    <p:sldId id="437" r:id="rId17"/>
    <p:sldId id="440" r:id="rId18"/>
    <p:sldId id="433" r:id="rId1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153" autoAdjust="0"/>
    <p:restoredTop sz="94511" autoAdjust="0"/>
  </p:normalViewPr>
  <p:slideViewPr>
    <p:cSldViewPr>
      <p:cViewPr varScale="1">
        <p:scale>
          <a:sx n="70" d="100"/>
          <a:sy n="70" d="100"/>
        </p:scale>
        <p:origin x="7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EECFA52C-5F04-4B9D-A960-B09C5E3A06E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480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4108" eaLnBrk="1" hangingPunct="1">
              <a:defRPr kumimoji="0" sz="1200">
                <a:latin typeface="Book Antiqua" pitchFamily="18" charset="0"/>
                <a:cs typeface="+mn-cs"/>
              </a:defRPr>
            </a:lvl1pPr>
          </a:lstStyle>
          <a:p>
            <a:pPr>
              <a:defRPr/>
            </a:pPr>
            <a:fld id="{38C73E57-D8DA-47B9-8757-677F0F00DCA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8434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598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7541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z="1600" smtClean="0"/>
              <a:t> Selon Bandura.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CA" sz="16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z="1600" smtClean="0"/>
              <a:t> Donc, atttribution par le client de sa réussite. + SEP fort, + envisagent possibilités de carrìère comme possibles et mieux ils s’y préparent.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CA" sz="16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z="1600" smtClean="0"/>
              <a:t> Client se limite souvent parce qu’il doute de capacité. D’où importance du BC pour activer les compétences pour ouvrir horizons et aider à bâtir un projet professionnel.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CA" sz="160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CA" sz="1600" smtClean="0"/>
              <a:t> SEP se développe toute la vie. </a:t>
            </a:r>
            <a:endParaRPr lang="fr-CA" sz="1600" smtClean="0"/>
          </a:p>
        </p:txBody>
      </p:sp>
      <p:sp>
        <p:nvSpPr>
          <p:cNvPr id="5222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978474-C771-4714-BC41-B0BDB7DD953E}" type="slidenum">
              <a:rPr lang="fr-CA" sz="1200">
                <a:latin typeface="Calibri" pitchFamily="34" charset="0"/>
              </a:rPr>
              <a:pPr algn="r" eaLnBrk="1" hangingPunct="1"/>
              <a:t>16</a:t>
            </a:fld>
            <a:endParaRPr lang="fr-CA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9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6660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7DD56B-DDC7-4BC9-81FC-B3F8C64354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434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C91D-F3D5-4A1A-877A-9015C18AD0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84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041B-28E2-48F3-ABF7-7FA56DB5957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27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EF0B-B2CA-49D1-AF1B-34756E296E7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76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D2AF-9D69-46AB-8E5B-F61B59C1E52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643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3847-549F-407E-A964-2D4D45F38A5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13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04DA-54D1-40EE-8072-228841FEA87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318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00B2-94F8-4F73-A71E-36A4CC395D6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35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601F-B2F7-44B4-B9D1-DC23D9A8390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4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AFA9-7A79-4290-8738-AD9B8A3E125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9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AD05-57DE-4BA3-BA19-43E4BBB5CF6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169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5E77961-18A5-498A-B105-D0255E0987B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7" r:id="rId8"/>
    <p:sldLayoutId id="2147484508" r:id="rId9"/>
    <p:sldLayoutId id="2147484504" r:id="rId10"/>
    <p:sldLayoutId id="21474845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28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fr-FR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ctrTitle"/>
          </p:nvPr>
        </p:nvSpPr>
        <p:spPr>
          <a:xfrm>
            <a:off x="179388" y="476250"/>
            <a:ext cx="7921625" cy="1295400"/>
          </a:xfrm>
        </p:spPr>
        <p:txBody>
          <a:bodyPr/>
          <a:lstStyle/>
          <a:p>
            <a:pPr eaLnBrk="1" hangingPunct="1"/>
            <a:r>
              <a:rPr lang="fr-CA" sz="4400" b="1" smtClean="0">
                <a:solidFill>
                  <a:schemeClr val="accent2"/>
                </a:solidFill>
              </a:rPr>
              <a:t>Visa destination </a:t>
            </a:r>
            <a:r>
              <a:rPr lang="fr-CA" sz="4400" b="1" smtClean="0">
                <a:solidFill>
                  <a:schemeClr val="bg2"/>
                </a:solidFill>
              </a:rPr>
              <a:t>emploi</a:t>
            </a:r>
            <a:r>
              <a:rPr lang="fr-CA" sz="3200" smtClean="0">
                <a:solidFill>
                  <a:schemeClr val="bg2"/>
                </a:solidFill>
              </a:rPr>
              <a:t> </a:t>
            </a:r>
            <a:r>
              <a:rPr lang="fr-CA" sz="4400" b="1" smtClean="0">
                <a:solidFill>
                  <a:schemeClr val="bg2"/>
                </a:solidFill>
                <a:sym typeface="Wingdings" pitchFamily="2" charset="2"/>
              </a:rPr>
              <a:t></a:t>
            </a:r>
            <a:endParaRPr lang="fr-CA" sz="4400" b="1" smtClean="0">
              <a:solidFill>
                <a:schemeClr val="bg2"/>
              </a:solidFill>
            </a:endParaRPr>
          </a:p>
        </p:txBody>
      </p:sp>
      <p:sp>
        <p:nvSpPr>
          <p:cNvPr id="5124" name="Rectangle 3"/>
          <p:cNvSpPr txBox="1">
            <a:spLocks/>
          </p:cNvSpPr>
          <p:nvPr/>
        </p:nvSpPr>
        <p:spPr bwMode="auto">
          <a:xfrm>
            <a:off x="193675" y="2099102"/>
            <a:ext cx="8642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pitchFamily="2" charset="2"/>
              <a:buChar char="±"/>
            </a:pPr>
            <a:r>
              <a:rPr lang="fr-CA" sz="2600" b="1" dirty="0">
                <a:solidFill>
                  <a:schemeClr val="accent2"/>
                </a:solidFill>
                <a:latin typeface="Century Gothic" pitchFamily="34" charset="0"/>
              </a:rPr>
              <a:t>Daniel Poulin</a:t>
            </a:r>
            <a:r>
              <a:rPr lang="fr-CA" sz="2600" dirty="0">
                <a:solidFill>
                  <a:schemeClr val="accent2"/>
                </a:solidFill>
                <a:latin typeface="Century Gothic" pitchFamily="34" charset="0"/>
              </a:rPr>
              <a:t>, 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fr-CA" sz="2500" dirty="0">
                <a:solidFill>
                  <a:schemeClr val="accent2"/>
                </a:solidFill>
                <a:latin typeface="Century Gothic" pitchFamily="34" charset="0"/>
              </a:rPr>
              <a:t>Conseiller d’orientation </a:t>
            </a:r>
            <a:endParaRPr lang="fr-CA" sz="25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fr-CA" sz="25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fr-CA" sz="2500" smtClean="0">
                <a:solidFill>
                  <a:schemeClr val="accent2"/>
                </a:solidFill>
                <a:latin typeface="Century Gothic" pitchFamily="34" charset="0"/>
              </a:rPr>
              <a:t>poulin_daniel@videotron.ca</a:t>
            </a:r>
            <a:endParaRPr lang="fr-CA" sz="25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fr-CA" sz="2500" dirty="0" smtClean="0">
              <a:solidFill>
                <a:schemeClr val="accent2"/>
              </a:solidFill>
              <a:latin typeface="Century Gothic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fr-CA" sz="2500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23850" y="1700213"/>
            <a:ext cx="7848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481074-2697-4AF8-BF3C-BBE3CEB26416}" type="slidenum">
              <a:rPr lang="fr-CA" smtClean="0">
                <a:solidFill>
                  <a:schemeClr val="accent1"/>
                </a:solidFill>
              </a:rPr>
              <a:pPr eaLnBrk="1" hangingPunct="1"/>
              <a:t>1</a:t>
            </a:fld>
            <a:endParaRPr lang="fr-CA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4559D8-2318-4590-B342-0B1417072CA2}" type="slidenum">
              <a:rPr lang="fr-CA" b="1" smtClean="0">
                <a:solidFill>
                  <a:schemeClr val="bg2"/>
                </a:solidFill>
              </a:rPr>
              <a:pPr eaLnBrk="1" hangingPunct="1"/>
              <a:t>10</a:t>
            </a:fld>
            <a:endParaRPr lang="fr-CA" b="1" smtClean="0">
              <a:solidFill>
                <a:schemeClr val="bg2"/>
              </a:solidFill>
            </a:endParaRPr>
          </a:p>
        </p:txBody>
      </p:sp>
      <p:pic>
        <p:nvPicPr>
          <p:cNvPr id="35844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3448" r="4768" b="3619"/>
          <a:stretch>
            <a:fillRect/>
          </a:stretch>
        </p:blipFill>
        <p:spPr>
          <a:xfrm>
            <a:off x="642938" y="765175"/>
            <a:ext cx="3917950" cy="4929188"/>
          </a:xfrm>
        </p:spPr>
      </p:pic>
      <p:pic>
        <p:nvPicPr>
          <p:cNvPr id="3584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r="5518" b="6601"/>
          <a:stretch>
            <a:fillRect/>
          </a:stretch>
        </p:blipFill>
        <p:spPr bwMode="auto">
          <a:xfrm>
            <a:off x="4572000" y="836613"/>
            <a:ext cx="396398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355600" y="188913"/>
            <a:ext cx="8464550" cy="1143000"/>
          </a:xfrm>
        </p:spPr>
        <p:txBody>
          <a:bodyPr/>
          <a:lstStyle/>
          <a:p>
            <a:pPr algn="ctr" eaLnBrk="1" hangingPunct="1"/>
            <a:r>
              <a:rPr lang="fr-FR" smtClean="0"/>
              <a:t>Association employeur-employé</a:t>
            </a:r>
          </a:p>
        </p:txBody>
      </p:sp>
      <p:pic>
        <p:nvPicPr>
          <p:cNvPr id="36867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8"/>
          <a:stretch>
            <a:fillRect/>
          </a:stretch>
        </p:blipFill>
        <p:spPr>
          <a:xfrm>
            <a:off x="2195513" y="1341438"/>
            <a:ext cx="4392612" cy="5153025"/>
          </a:xfrm>
        </p:spPr>
      </p:pic>
      <p:sp>
        <p:nvSpPr>
          <p:cNvPr id="3686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4D4DBC-761F-4A42-BF72-76452FF000AC}" type="slidenum">
              <a:rPr lang="fr-CA" b="1" smtClean="0">
                <a:solidFill>
                  <a:schemeClr val="bg2"/>
                </a:solidFill>
              </a:rPr>
              <a:pPr eaLnBrk="1" hangingPunct="1"/>
              <a:t>11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9150" y="266700"/>
            <a:ext cx="8324850" cy="1104900"/>
          </a:xfrm>
        </p:spPr>
        <p:txBody>
          <a:bodyPr/>
          <a:lstStyle/>
          <a:p>
            <a:pPr algn="ctr" eaLnBrk="1" hangingPunct="1"/>
            <a:r>
              <a:rPr lang="fr-CA" smtClean="0"/>
              <a:t>Objectifs de l’approche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73238"/>
            <a:ext cx="7772400" cy="43815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en-CA" sz="2600" smtClean="0">
                <a:solidFill>
                  <a:schemeClr val="accent2"/>
                </a:solidFill>
              </a:rPr>
              <a:t>Valoriser les apprentissages 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en-CA" sz="2600" smtClean="0">
                <a:solidFill>
                  <a:schemeClr val="accent2"/>
                </a:solidFill>
              </a:rPr>
              <a:t>Développer le sentiment d’efficacité personnelle chez les clients 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en-CA" sz="2600" smtClean="0">
                <a:solidFill>
                  <a:schemeClr val="accent2"/>
                </a:solidFill>
              </a:rPr>
              <a:t>Revaloriser les clients et donner un sens à leurs actions 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en-CA" sz="2600" smtClean="0">
                <a:solidFill>
                  <a:schemeClr val="accent2"/>
                </a:solidFill>
              </a:rPr>
              <a:t>Supporter les clients dans la construction d’un projet de réinsertion en emploi ;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en-CA" sz="2600" smtClean="0">
                <a:solidFill>
                  <a:schemeClr val="accent2"/>
                </a:solidFill>
              </a:rPr>
              <a:t>Lutter contre la discrimination.</a:t>
            </a:r>
            <a:endParaRPr lang="fr-CA" sz="2600" smtClean="0">
              <a:solidFill>
                <a:schemeClr val="accent2"/>
              </a:solidFill>
            </a:endParaRPr>
          </a:p>
        </p:txBody>
      </p:sp>
      <p:sp>
        <p:nvSpPr>
          <p:cNvPr id="3789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06B425-C0FC-4B1E-93E9-EEE7F32042FE}" type="slidenum">
              <a:rPr lang="fr-CA" b="1" smtClean="0">
                <a:solidFill>
                  <a:schemeClr val="bg2"/>
                </a:solidFill>
              </a:rPr>
              <a:pPr eaLnBrk="1" hangingPunct="1"/>
              <a:t>12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955675"/>
            <a:ext cx="8324850" cy="1104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/>
              <a:t>L’approche s’appuie sur les concepts  suivants: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349500"/>
            <a:ext cx="7772400" cy="4248150"/>
          </a:xfrm>
        </p:spPr>
        <p:txBody>
          <a:bodyPr/>
          <a:lstStyle/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3200" smtClean="0">
                <a:solidFill>
                  <a:schemeClr val="accent2"/>
                </a:solidFill>
              </a:rPr>
              <a:t>Le savoir-agir (Le Bortef)</a:t>
            </a:r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3200" smtClean="0">
                <a:solidFill>
                  <a:schemeClr val="accent2"/>
                </a:solidFill>
              </a:rPr>
              <a:t>Le sentiment d’efficacité personnelle (Bandura)</a:t>
            </a:r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3200" smtClean="0">
                <a:solidFill>
                  <a:schemeClr val="accent2"/>
                </a:solidFill>
              </a:rPr>
              <a:t>La transférabilité des compétences</a:t>
            </a:r>
          </a:p>
        </p:txBody>
      </p:sp>
      <p:sp>
        <p:nvSpPr>
          <p:cNvPr id="3891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177506-6281-4F36-9BD8-8E52AE5E3A34}" type="slidenum">
              <a:rPr lang="fr-CA" b="1" smtClean="0">
                <a:solidFill>
                  <a:schemeClr val="bg2"/>
                </a:solidFill>
              </a:rPr>
              <a:pPr eaLnBrk="1" hangingPunct="1"/>
              <a:t>13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6613"/>
            <a:ext cx="8324850" cy="1104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/>
              <a:t>Une personne sait agir avec compétence si elle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133600"/>
            <a:ext cx="7772400" cy="4381500"/>
          </a:xfrm>
        </p:spPr>
        <p:txBody>
          <a:bodyPr rtlCol="0">
            <a:normAutofit fontScale="92500"/>
          </a:bodyPr>
          <a:lstStyle/>
          <a:p>
            <a:pPr marL="525780" indent="-457200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±"/>
              <a:defRPr/>
            </a:pPr>
            <a:r>
              <a:rPr lang="fr-CA" sz="2800" dirty="0" smtClean="0">
                <a:solidFill>
                  <a:schemeClr val="accent2"/>
                </a:solidFill>
              </a:rPr>
              <a:t>Sait </a:t>
            </a:r>
            <a:r>
              <a:rPr lang="fr-CA" sz="2800" dirty="0">
                <a:solidFill>
                  <a:schemeClr val="accent2"/>
                </a:solidFill>
              </a:rPr>
              <a:t>combiner et mobiliser un ensemble de ressources;</a:t>
            </a:r>
          </a:p>
          <a:p>
            <a:pPr marL="525780" indent="-457200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±"/>
              <a:defRPr/>
            </a:pPr>
            <a:r>
              <a:rPr lang="fr-CA" sz="2800" dirty="0" smtClean="0">
                <a:solidFill>
                  <a:schemeClr val="accent2"/>
                </a:solidFill>
              </a:rPr>
              <a:t>Pour gérer </a:t>
            </a:r>
            <a:r>
              <a:rPr lang="fr-CA" sz="2800" dirty="0">
                <a:solidFill>
                  <a:schemeClr val="accent2"/>
                </a:solidFill>
              </a:rPr>
              <a:t>une situation</a:t>
            </a:r>
          </a:p>
          <a:p>
            <a:pPr marL="1097597" lvl="2" indent="-457200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fr-CA" sz="2600" dirty="0">
                <a:solidFill>
                  <a:schemeClr val="accent2"/>
                </a:solidFill>
              </a:rPr>
              <a:t>afin  de produire des résultats satisfaisants à des critères de performance</a:t>
            </a:r>
            <a:r>
              <a:rPr lang="fr-CA" sz="2600" dirty="0" smtClean="0">
                <a:solidFill>
                  <a:schemeClr val="accent2"/>
                </a:solidFill>
              </a:rPr>
              <a:t>.</a:t>
            </a:r>
          </a:p>
          <a:p>
            <a:pPr marL="1097597" lvl="2" indent="-457200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fr-CA" sz="2600" dirty="0">
              <a:solidFill>
                <a:schemeClr val="accent2"/>
              </a:solidFill>
            </a:endParaRPr>
          </a:p>
          <a:p>
            <a:pPr marL="68580" indent="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 pitchFamily="18" charset="2"/>
              <a:buNone/>
              <a:defRPr/>
            </a:pPr>
            <a:r>
              <a:rPr lang="fr-CA" sz="2800" dirty="0">
                <a:solidFill>
                  <a:schemeClr val="accent2"/>
                </a:solidFill>
              </a:rPr>
              <a:t>Cette mise en œuvre de ressources est variable d’une situation à </a:t>
            </a:r>
            <a:r>
              <a:rPr lang="fr-CA" sz="2800" dirty="0" smtClean="0">
                <a:solidFill>
                  <a:schemeClr val="accent2"/>
                </a:solidFill>
              </a:rPr>
              <a:t>l’autre</a:t>
            </a:r>
          </a:p>
          <a:p>
            <a:pPr marL="525780" indent="-45720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±"/>
              <a:defRPr/>
            </a:pPr>
            <a:endParaRPr lang="fr-CA" sz="2800" dirty="0"/>
          </a:p>
          <a:p>
            <a:pPr marL="525780" indent="-457200" algn="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±"/>
              <a:defRPr/>
            </a:pPr>
            <a:r>
              <a:rPr lang="fr-CA" sz="2800" dirty="0"/>
              <a:t>  </a:t>
            </a:r>
            <a:r>
              <a:rPr lang="fr-CA" sz="1600" dirty="0"/>
              <a:t>Le </a:t>
            </a:r>
            <a:r>
              <a:rPr lang="fr-CA" sz="1600" dirty="0" err="1"/>
              <a:t>Boterf</a:t>
            </a:r>
            <a:r>
              <a:rPr lang="fr-CA" sz="1600" dirty="0"/>
              <a:t> 2005 et </a:t>
            </a:r>
            <a:r>
              <a:rPr lang="fr-CA" sz="1600" dirty="0" err="1"/>
              <a:t>Joarnet</a:t>
            </a:r>
            <a:r>
              <a:rPr lang="fr-CA" sz="1600" dirty="0"/>
              <a:t> 2002</a:t>
            </a:r>
          </a:p>
        </p:txBody>
      </p:sp>
      <p:sp>
        <p:nvSpPr>
          <p:cNvPr id="3994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F032AC-6939-40A3-8E58-C59A80FADEB3}" type="slidenum">
              <a:rPr lang="fr-CA" b="1" smtClean="0">
                <a:solidFill>
                  <a:schemeClr val="bg2"/>
                </a:solidFill>
              </a:rPr>
              <a:pPr eaLnBrk="1" hangingPunct="1"/>
              <a:t>14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11213"/>
            <a:ext cx="8324850" cy="1104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 smtClean="0"/>
              <a:t>Un parcours axé sur le développement du savoir-agir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170113"/>
            <a:ext cx="7772400" cy="4498975"/>
          </a:xfrm>
        </p:spPr>
        <p:txBody>
          <a:bodyPr/>
          <a:lstStyle/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>
                <a:solidFill>
                  <a:schemeClr val="accent2"/>
                </a:solidFill>
              </a:rPr>
              <a:t>Les situations de travail sont des prétextes pour développer le savoir-agir en situation.</a:t>
            </a:r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>
                <a:solidFill>
                  <a:schemeClr val="accent2"/>
                </a:solidFill>
              </a:rPr>
              <a:t>Les formations techniques sont des préalables au développent du savoir-agir.</a:t>
            </a:r>
          </a:p>
          <a:p>
            <a:pPr marL="609600" indent="-609600"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>
                <a:solidFill>
                  <a:schemeClr val="accent2"/>
                </a:solidFill>
              </a:rPr>
              <a:t>Les formations et interventions à caractère psychosociales visent à développer ou modifier des comportements adaptés au travail.</a:t>
            </a:r>
          </a:p>
        </p:txBody>
      </p:sp>
      <p:sp>
        <p:nvSpPr>
          <p:cNvPr id="4096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49C575-9C2D-4225-89A8-64AE6F7E1C78}" type="slidenum">
              <a:rPr lang="fr-CA" b="1" smtClean="0">
                <a:solidFill>
                  <a:schemeClr val="bg2"/>
                </a:solidFill>
              </a:rPr>
              <a:pPr eaLnBrk="1" hangingPunct="1"/>
              <a:t>15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8153400" y="6421438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F19D45-18F7-4792-A143-98E56E2F88AC}" type="slidenum">
              <a:rPr lang="fr-CA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CA" sz="100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Espace réservé du pied de page 11"/>
          <p:cNvSpPr txBox="1">
            <a:spLocks noGrp="1"/>
          </p:cNvSpPr>
          <p:nvPr/>
        </p:nvSpPr>
        <p:spPr>
          <a:xfrm>
            <a:off x="3124200" y="6421438"/>
            <a:ext cx="2895600" cy="365125"/>
          </a:xfrm>
          <a:prstGeom prst="rect">
            <a:avLst/>
          </a:prstGeom>
          <a:noFill/>
        </p:spPr>
        <p:txBody>
          <a:bodyPr l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rPr>
              <a:t>BANDURA, 2003</a:t>
            </a:r>
            <a:endParaRPr lang="fr-CA" sz="1000">
              <a:solidFill>
                <a:schemeClr val="tx2">
                  <a:shade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6" name="Rectangle 23"/>
          <p:cNvSpPr>
            <a:spLocks noChangeArrowheads="1"/>
          </p:cNvSpPr>
          <p:nvPr/>
        </p:nvSpPr>
        <p:spPr bwMode="auto">
          <a:xfrm>
            <a:off x="606425" y="2276475"/>
            <a:ext cx="8286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CA" sz="2800" dirty="0">
                <a:solidFill>
                  <a:schemeClr val="accent1"/>
                </a:solidFill>
                <a:latin typeface="+mn-lt"/>
              </a:rPr>
              <a:t>DÉFINITION :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CA" sz="2400" dirty="0">
                <a:solidFill>
                  <a:schemeClr val="accent2"/>
                </a:solidFill>
                <a:latin typeface="+mn-lt"/>
              </a:rPr>
              <a:t>L’efficacité personnelle perçue concerne la croyance de l’individu en sa capacité d’organiser &amp; d’exécuter la ligne de conduite requise pour produire des résultats souhaités</a:t>
            </a:r>
            <a:r>
              <a:rPr lang="fr-CA" sz="2400" dirty="0">
                <a:latin typeface="+mn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fr-CA" sz="2800" dirty="0"/>
          </a:p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endParaRPr lang="fr-CA" sz="2800" dirty="0"/>
          </a:p>
        </p:txBody>
      </p:sp>
      <p:sp>
        <p:nvSpPr>
          <p:cNvPr id="43013" name="Titre 1"/>
          <p:cNvSpPr txBox="1">
            <a:spLocks/>
          </p:cNvSpPr>
          <p:nvPr/>
        </p:nvSpPr>
        <p:spPr bwMode="auto">
          <a:xfrm>
            <a:off x="603250" y="819150"/>
            <a:ext cx="8324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CA" sz="4000">
                <a:solidFill>
                  <a:schemeClr val="accent1"/>
                </a:solidFill>
                <a:latin typeface="Century Gothic" pitchFamily="34" charset="0"/>
              </a:rPr>
              <a:t>Le sentiment d’efficacité personnelle </a:t>
            </a:r>
          </a:p>
        </p:txBody>
      </p:sp>
      <p:sp>
        <p:nvSpPr>
          <p:cNvPr id="430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99D770-77F1-4275-88F8-182597E0D90D}" type="slidenum">
              <a:rPr lang="fr-CA" b="1" smtClean="0">
                <a:solidFill>
                  <a:schemeClr val="bg2"/>
                </a:solidFill>
              </a:rPr>
              <a:pPr eaLnBrk="1" hangingPunct="1"/>
              <a:t>16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tableau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504825"/>
            <a:ext cx="7953375" cy="6092825"/>
          </a:xfrm>
        </p:spPr>
      </p:pic>
      <p:sp>
        <p:nvSpPr>
          <p:cNvPr id="4608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368540-D197-4F37-8547-586BA632FA60}" type="slidenum">
              <a:rPr lang="fr-CA" b="1" smtClean="0">
                <a:solidFill>
                  <a:schemeClr val="bg2"/>
                </a:solidFill>
              </a:rPr>
              <a:pPr eaLnBrk="1" hangingPunct="1"/>
              <a:t>17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143000"/>
          </a:xfrm>
        </p:spPr>
        <p:txBody>
          <a:bodyPr/>
          <a:lstStyle/>
          <a:p>
            <a:pPr algn="ctr" eaLnBrk="1" hangingPunct="1"/>
            <a:r>
              <a:rPr lang="fr-FR" smtClean="0"/>
              <a:t>Conclusion 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FR" sz="2800" smtClean="0">
                <a:solidFill>
                  <a:schemeClr val="accent2"/>
                </a:solidFill>
              </a:rPr>
              <a:t>Outils d’évaluation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FR" sz="2800" smtClean="0">
                <a:solidFill>
                  <a:schemeClr val="accent2"/>
                </a:solidFill>
              </a:rPr>
              <a:t>Axé sur le langage de l’entreprise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FR" sz="2800" smtClean="0">
                <a:solidFill>
                  <a:schemeClr val="accent2"/>
                </a:solidFill>
              </a:rPr>
              <a:t>Favorise le développement de soi par la prise de conscience de ses qualités et de ses difficultés</a:t>
            </a:r>
          </a:p>
        </p:txBody>
      </p:sp>
      <p:sp>
        <p:nvSpPr>
          <p:cNvPr id="4813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34A066-8BAD-4FE9-9115-478EAEB7E22A}" type="slidenum">
              <a:rPr lang="fr-CA" b="1" smtClean="0">
                <a:solidFill>
                  <a:schemeClr val="bg2"/>
                </a:solidFill>
              </a:rPr>
              <a:pPr eaLnBrk="1" hangingPunct="1"/>
              <a:t>18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idx="1"/>
          </p:nvPr>
        </p:nvSpPr>
        <p:spPr>
          <a:xfrm>
            <a:off x="684213" y="1052513"/>
            <a:ext cx="7775575" cy="4679950"/>
          </a:xfrm>
        </p:spPr>
        <p:txBody>
          <a:bodyPr/>
          <a:lstStyle/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Présentation de l’ASM </a:t>
            </a:r>
          </a:p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fr-CA" b="1" i="1" dirty="0" smtClean="0">
                <a:solidFill>
                  <a:schemeClr val="accent2"/>
                </a:solidFill>
              </a:rPr>
              <a:t>Visa </a:t>
            </a:r>
            <a:r>
              <a:rPr lang="fr-CA" b="1" i="1" dirty="0">
                <a:solidFill>
                  <a:schemeClr val="accent2"/>
                </a:solidFill>
              </a:rPr>
              <a:t>destination </a:t>
            </a:r>
            <a:r>
              <a:rPr lang="fr-CA" b="1" i="1" dirty="0" smtClean="0">
                <a:solidFill>
                  <a:schemeClr val="accent2"/>
                </a:solidFill>
              </a:rPr>
              <a:t>emploi </a:t>
            </a:r>
            <a:r>
              <a:rPr lang="fr-CA" dirty="0" smtClean="0">
                <a:solidFill>
                  <a:schemeClr val="accent2"/>
                </a:solidFill>
              </a:rPr>
              <a:t>(exemples)</a:t>
            </a:r>
            <a:endParaRPr lang="fr-CA" b="1" i="1" dirty="0">
              <a:solidFill>
                <a:schemeClr val="accent2"/>
              </a:solidFill>
            </a:endParaRPr>
          </a:p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Qu’est-ce qu’un visa et pourquoi en faire un ? </a:t>
            </a:r>
          </a:p>
          <a:p>
            <a:pPr marL="785813" lvl="1" indent="-419100" eaLnBrk="1" hangingPunct="1">
              <a:buSzPct val="110000"/>
              <a:buFont typeface="Wingdings" pitchFamily="2" charset="2"/>
              <a:buAutoNum type="alphaUcPeriod"/>
            </a:pPr>
            <a:r>
              <a:rPr lang="fr-CA" dirty="0" smtClean="0">
                <a:solidFill>
                  <a:schemeClr val="accent2"/>
                </a:solidFill>
              </a:rPr>
              <a:t>Profil du participant</a:t>
            </a:r>
          </a:p>
          <a:p>
            <a:pPr marL="785813" lvl="1" indent="-419100" eaLnBrk="1" hangingPunct="1">
              <a:buSzPct val="110000"/>
              <a:buFont typeface="Wingdings" pitchFamily="2" charset="2"/>
              <a:buAutoNum type="alphaUcPeriod"/>
            </a:pPr>
            <a:r>
              <a:rPr lang="fr-CA" dirty="0" smtClean="0">
                <a:solidFill>
                  <a:schemeClr val="accent2"/>
                </a:solidFill>
              </a:rPr>
              <a:t>Profil de l’employeur</a:t>
            </a:r>
          </a:p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Contenu du Visa </a:t>
            </a:r>
            <a:r>
              <a:rPr lang="fr-CA" smtClean="0">
                <a:solidFill>
                  <a:schemeClr val="accent2"/>
                </a:solidFill>
              </a:rPr>
              <a:t>Destination Emploi</a:t>
            </a:r>
            <a:endParaRPr lang="fr-CA" dirty="0" smtClean="0">
              <a:solidFill>
                <a:schemeClr val="accent2"/>
              </a:solidFill>
            </a:endParaRPr>
          </a:p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L’association employeur / employé</a:t>
            </a:r>
          </a:p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 cadre théorique </a:t>
            </a:r>
          </a:p>
          <a:p>
            <a:pPr marL="527050" indent="-457200" eaLnBrk="1" hangingPunct="1">
              <a:buSzPct val="110000"/>
              <a:buFont typeface="Wingdings" pitchFamily="2" charset="2"/>
              <a:buAutoNum type="arabicPeriod"/>
            </a:pPr>
            <a:r>
              <a:rPr lang="en-CA" dirty="0" smtClean="0">
                <a:solidFill>
                  <a:schemeClr val="accent2"/>
                </a:solidFill>
              </a:rPr>
              <a:t>Conclusion </a:t>
            </a:r>
            <a:endParaRPr lang="fr-CA" dirty="0" smtClean="0">
              <a:solidFill>
                <a:schemeClr val="accent2"/>
              </a:solidFill>
            </a:endParaRPr>
          </a:p>
          <a:p>
            <a:pPr marL="785813" lvl="1" indent="-419100" eaLnBrk="1" hangingPunct="1">
              <a:buSzPct val="110000"/>
              <a:buFont typeface="Wingdings" pitchFamily="2" charset="2"/>
              <a:buAutoNum type="alphaUcPeriod"/>
            </a:pPr>
            <a:endParaRPr lang="fr-CA" dirty="0" smtClean="0"/>
          </a:p>
          <a:p>
            <a:pPr marL="785813" lvl="1" indent="-419100" eaLnBrk="1" hangingPunct="1">
              <a:buSzPct val="110000"/>
              <a:buFont typeface="Wingdings" pitchFamily="2" charset="2"/>
              <a:buAutoNum type="arabicPeriod" startAt="4"/>
            </a:pPr>
            <a:endParaRPr lang="fr-CA" dirty="0" smtClean="0"/>
          </a:p>
          <a:p>
            <a:pPr marL="785813" lvl="1" indent="-419100" eaLnBrk="1" hangingPunct="1">
              <a:buSzPct val="110000"/>
              <a:buFont typeface="Wingdings" pitchFamily="2" charset="2"/>
              <a:buNone/>
            </a:pPr>
            <a:endParaRPr lang="fr-CA" dirty="0" smtClean="0"/>
          </a:p>
        </p:txBody>
      </p:sp>
      <p:sp>
        <p:nvSpPr>
          <p:cNvPr id="717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9EC4AA-F637-4D15-8927-A2D712808E39}" type="slidenum">
              <a:rPr lang="fr-CA" b="1" smtClean="0">
                <a:solidFill>
                  <a:schemeClr val="bg2"/>
                </a:solidFill>
              </a:rPr>
              <a:pPr eaLnBrk="1" hangingPunct="1"/>
              <a:t>2</a:t>
            </a:fld>
            <a:endParaRPr lang="fr-CA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143000"/>
          </a:xfrm>
        </p:spPr>
        <p:txBody>
          <a:bodyPr/>
          <a:lstStyle/>
          <a:p>
            <a:r>
              <a:rPr lang="fr-CA" dirty="0" smtClean="0"/>
              <a:t>REMBOURRAGE ET ASSEMBLAGE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1EF0B-B2CA-49D1-AF1B-34756E296E7B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5" name="Espace réservé du contenu 3" descr="DSCF4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539" y="4303070"/>
            <a:ext cx="3640405" cy="204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Espace réservé du contenu 5" descr="DSCF4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9952" y="3789040"/>
            <a:ext cx="4531340" cy="25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6" descr="DSCF4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772816"/>
            <a:ext cx="4167094" cy="234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space réservé du contenu 3" descr="DSCF43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6856" y="1772816"/>
            <a:ext cx="358439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3600" smtClean="0"/>
              <a:t>POURQUOI CETTE DIVERSITÉ ?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/>
              <a:t>LEUR FAIRE CONNAÎTRE DES PLATEAUX DE TRAVAIL DIFFÉRENTS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/>
              <a:t>OUVRIR LEURS HORIZONS PROFESSIONNELS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/>
              <a:t>LEUR APPRENDRE À MANIPULER DIFFÉRENTS OUTILS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/>
              <a:t>LES FAIRE DÉCOUVRIR LEURS FORCES ET FAIBLESSES</a:t>
            </a:r>
          </a:p>
          <a:p>
            <a:pPr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mtClean="0"/>
              <a:t>LES FAIRE DÉCOUVRIR LEURS INTÉRÊTS</a:t>
            </a:r>
          </a:p>
          <a:p>
            <a:endParaRPr lang="fr-CA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1C0E32-3A86-49C2-B746-305595843196}" type="slidenum">
              <a:rPr lang="fr-CA" smtClean="0">
                <a:solidFill>
                  <a:srgbClr val="FEFEFE"/>
                </a:solidFill>
              </a:rPr>
              <a:pPr eaLnBrk="1" hangingPunct="1"/>
              <a:t>4</a:t>
            </a:fld>
            <a:endParaRPr lang="fr-CA" smtClean="0">
              <a:solidFill>
                <a:srgbClr val="FEFE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466725" y="776288"/>
            <a:ext cx="8324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>
                <a:solidFill>
                  <a:schemeClr val="accent1"/>
                </a:solidFill>
                <a:latin typeface="+mj-lt"/>
                <a:cs typeface="+mn-cs"/>
              </a:rPr>
              <a:t>Mise en valeur des candidatures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133600"/>
            <a:ext cx="6777038" cy="350837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dirty="0" smtClean="0">
                <a:solidFill>
                  <a:schemeClr val="accent2"/>
                </a:solidFill>
              </a:rPr>
              <a:t>Préparer le participant à bien expliquer ses compétences aux employeurs.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dirty="0" smtClean="0">
                <a:solidFill>
                  <a:schemeClr val="accent2"/>
                </a:solidFill>
              </a:rPr>
              <a:t>Préparer le participant à parler de ses connaissances, de son expertise technique et de ses compétences génériques.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dirty="0" smtClean="0">
                <a:solidFill>
                  <a:schemeClr val="accent2"/>
                </a:solidFill>
              </a:rPr>
              <a:t>L’aider à faire le lien avec ses réalisations. </a:t>
            </a:r>
          </a:p>
          <a:p>
            <a:pPr eaLnBrk="1" hangingPunct="1">
              <a:buFont typeface="Wingdings" pitchFamily="2" charset="2"/>
              <a:buChar char="Ø"/>
            </a:pPr>
            <a:endParaRPr lang="fr-CA" dirty="0" smtClean="0"/>
          </a:p>
        </p:txBody>
      </p:sp>
      <p:sp>
        <p:nvSpPr>
          <p:cNvPr id="2662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CE9A72-6C5D-4BD9-A300-4DBC6359E819}" type="slidenum">
              <a:rPr lang="fr-CA" b="1" smtClean="0">
                <a:solidFill>
                  <a:schemeClr val="bg2"/>
                </a:solidFill>
              </a:rPr>
              <a:pPr eaLnBrk="1" hangingPunct="1"/>
              <a:t>5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6613"/>
            <a:ext cx="8324850" cy="1104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dirty="0"/>
              <a:t>Les employeurs sont à l’ère des résultats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5025" y="2060575"/>
            <a:ext cx="7772400" cy="43815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  <a:defRPr/>
            </a:pPr>
            <a:r>
              <a:rPr lang="fr-CA" sz="2800" dirty="0" smtClean="0">
                <a:solidFill>
                  <a:schemeClr val="accent2"/>
                </a:solidFill>
              </a:rPr>
              <a:t>Outiller nos participants à présenter ce qu’ils peuvent apporter comme contribution à une entreprise.</a:t>
            </a:r>
          </a:p>
          <a:p>
            <a:pPr marL="69850" indent="0" eaLnBrk="1" hangingPunct="1">
              <a:buClr>
                <a:schemeClr val="accent2"/>
              </a:buClr>
              <a:buFont typeface="Wingdings 2" pitchFamily="18" charset="2"/>
              <a:buNone/>
              <a:defRPr/>
            </a:pPr>
            <a:endParaRPr lang="fr-CA" sz="2800" dirty="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  <a:defRPr/>
            </a:pPr>
            <a:r>
              <a:rPr lang="fr-CA" sz="2800" dirty="0" smtClean="0">
                <a:solidFill>
                  <a:schemeClr val="accent2"/>
                </a:solidFill>
              </a:rPr>
              <a:t>Démontrer que les compétences développées soient transférables d’un milieu ou d’un secteur d’emploi à un autre.</a:t>
            </a:r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 smtClean="0"/>
          </a:p>
        </p:txBody>
      </p:sp>
      <p:sp>
        <p:nvSpPr>
          <p:cNvPr id="2765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493FED-BB41-442C-82E8-E0AE9895E3D0}" type="slidenum">
              <a:rPr lang="fr-CA" b="1" smtClean="0">
                <a:solidFill>
                  <a:schemeClr val="bg2"/>
                </a:solidFill>
              </a:rPr>
              <a:pPr eaLnBrk="1" hangingPunct="1"/>
              <a:t>6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2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143000"/>
          </a:xfrm>
        </p:spPr>
        <p:txBody>
          <a:bodyPr/>
          <a:lstStyle/>
          <a:p>
            <a:pPr algn="ctr" eaLnBrk="1" hangingPunct="1"/>
            <a:r>
              <a:rPr lang="fr-CA" smtClean="0"/>
              <a:t>Visa destination emploi </a:t>
            </a:r>
          </a:p>
        </p:txBody>
      </p:sp>
      <p:sp>
        <p:nvSpPr>
          <p:cNvPr id="29699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2800" dirty="0" smtClean="0"/>
              <a:t>Objectifs:</a:t>
            </a:r>
            <a:endParaRPr lang="fr-CA" sz="2800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endParaRPr lang="fr-CA" sz="2800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2800" dirty="0" smtClean="0"/>
              <a:t>Aider le chercheur d’emploi à vendre  ses compétences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endParaRPr lang="fr-CA" sz="2800" dirty="0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2800" dirty="0" smtClean="0"/>
              <a:t>Aider l’employeur à bien connaître le candidat avant de l’embaucher </a:t>
            </a:r>
          </a:p>
          <a:p>
            <a:pPr eaLnBrk="1" hangingPunct="1"/>
            <a:endParaRPr lang="fr-CA" dirty="0" smtClean="0"/>
          </a:p>
        </p:txBody>
      </p:sp>
      <p:sp>
        <p:nvSpPr>
          <p:cNvPr id="2970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AF6BEC-15E0-4FE7-B8E3-50AC0A56F5B2}" type="slidenum">
              <a:rPr lang="fr-CA" b="1" smtClean="0">
                <a:solidFill>
                  <a:schemeClr val="bg2"/>
                </a:solidFill>
              </a:rPr>
              <a:pPr eaLnBrk="1" hangingPunct="1"/>
              <a:t>7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755650" y="908050"/>
            <a:ext cx="7416800" cy="3508375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2800" smtClean="0">
                <a:solidFill>
                  <a:schemeClr val="accent2"/>
                </a:solidFill>
              </a:rPr>
              <a:t>Est-ce un privilège pour un employeur d’avoir accès à cet employé pré-évalué ?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endParaRPr lang="fr-CA" sz="280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2800" smtClean="0">
                <a:solidFill>
                  <a:schemeClr val="accent2"/>
                </a:solidFill>
              </a:rPr>
              <a:t>À combien évaluez-vous le coût pour un employeur d’un mauvais choix d’employé ?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endParaRPr lang="fr-CA" sz="2800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±"/>
            </a:pPr>
            <a:r>
              <a:rPr lang="fr-CA" sz="2800" smtClean="0">
                <a:solidFill>
                  <a:schemeClr val="accent2"/>
                </a:solidFill>
              </a:rPr>
              <a:t>Croyez-vous que si le match est bon, les chances de durabilité de l’emploi augmentent ?</a:t>
            </a:r>
          </a:p>
          <a:p>
            <a:pPr eaLnBrk="1" hangingPunct="1"/>
            <a:endParaRPr lang="fr-CA" sz="2800" smtClean="0"/>
          </a:p>
          <a:p>
            <a:pPr eaLnBrk="1" hangingPunct="1"/>
            <a:endParaRPr lang="fr-CA" sz="2800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574617-C506-418D-AE1C-F24D56D3C8B9}" type="slidenum">
              <a:rPr lang="fr-CA" b="1" smtClean="0">
                <a:solidFill>
                  <a:schemeClr val="bg2"/>
                </a:solidFill>
              </a:rPr>
              <a:pPr eaLnBrk="1" hangingPunct="1"/>
              <a:t>8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mtClean="0"/>
              <a:t>Le visa est subdivisé en différentes sections : 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7050" indent="-457200" eaLnBrk="1" hangingPunct="1">
              <a:buFont typeface="Century Gothic" pitchFamily="34" charset="0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Les tâches réalisées tout au long du parcours ;</a:t>
            </a:r>
          </a:p>
          <a:p>
            <a:pPr marL="527050" indent="-457200" eaLnBrk="1" hangingPunct="1">
              <a:buFont typeface="Century Gothic" pitchFamily="34" charset="0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Les équipements utilisés ;</a:t>
            </a:r>
          </a:p>
          <a:p>
            <a:pPr marL="527050" indent="-457200" eaLnBrk="1" hangingPunct="1">
              <a:buFont typeface="Century Gothic" pitchFamily="34" charset="0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Les tableaux illustrant les compétences ;</a:t>
            </a:r>
          </a:p>
          <a:p>
            <a:pPr marL="527050" indent="-457200" eaLnBrk="1" hangingPunct="1">
              <a:buFont typeface="Century Gothic" pitchFamily="34" charset="0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Les formations théoriques ;</a:t>
            </a:r>
          </a:p>
          <a:p>
            <a:pPr marL="527050" indent="-457200" eaLnBrk="1" hangingPunct="1">
              <a:buFont typeface="Century Gothic" pitchFamily="34" charset="0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Les réalisations du participant ;</a:t>
            </a:r>
          </a:p>
          <a:p>
            <a:pPr marL="527050" indent="-457200" eaLnBrk="1" hangingPunct="1">
              <a:buFont typeface="Century Gothic" pitchFamily="34" charset="0"/>
              <a:buAutoNum type="arabicPeriod"/>
            </a:pPr>
            <a:r>
              <a:rPr lang="fr-CA" dirty="0" smtClean="0">
                <a:solidFill>
                  <a:schemeClr val="accent2"/>
                </a:solidFill>
              </a:rPr>
              <a:t>Les diplômes et autres informations pertinentes. </a:t>
            </a: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E70B18-1B73-477E-928F-1438906A9E03}" type="slidenum">
              <a:rPr lang="fr-CA" b="1" smtClean="0">
                <a:solidFill>
                  <a:schemeClr val="bg2"/>
                </a:solidFill>
              </a:rPr>
              <a:pPr eaLnBrk="1" hangingPunct="1"/>
              <a:t>9</a:t>
            </a:fld>
            <a:endParaRPr lang="fr-CA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3594</TotalTime>
  <Words>600</Words>
  <Application>Microsoft Office PowerPoint</Application>
  <PresentationFormat>Affichage à l'écran (4:3)</PresentationFormat>
  <Paragraphs>110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Times New Roman</vt:lpstr>
      <vt:lpstr>Wingdings</vt:lpstr>
      <vt:lpstr>Wingdings 2</vt:lpstr>
      <vt:lpstr>Austin</vt:lpstr>
      <vt:lpstr>Visa destination emploi </vt:lpstr>
      <vt:lpstr>Présentation PowerPoint</vt:lpstr>
      <vt:lpstr>REMBOURRAGE ET ASSEMBLAGE</vt:lpstr>
      <vt:lpstr>POURQUOI CETTE DIVERSITÉ ?</vt:lpstr>
      <vt:lpstr>Présentation PowerPoint</vt:lpstr>
      <vt:lpstr>Les employeurs sont à l’ère des résultats</vt:lpstr>
      <vt:lpstr>Visa destination emploi </vt:lpstr>
      <vt:lpstr>Présentation PowerPoint</vt:lpstr>
      <vt:lpstr>Le visa est subdivisé en différentes sections : </vt:lpstr>
      <vt:lpstr>Présentation PowerPoint</vt:lpstr>
      <vt:lpstr>Association employeur-employé</vt:lpstr>
      <vt:lpstr>Objectifs de l’approche</vt:lpstr>
      <vt:lpstr>L’approche s’appuie sur les concepts  suivants:</vt:lpstr>
      <vt:lpstr>Une personne sait agir avec compétence si elle :</vt:lpstr>
      <vt:lpstr>Un parcours axé sur le développement du savoir-agir </vt:lpstr>
      <vt:lpstr>Présentation PowerPoint</vt:lpstr>
      <vt:lpstr>Présentation PowerPoint</vt:lpstr>
      <vt:lpstr>Conclusion </vt:lpstr>
    </vt:vector>
  </TitlesOfParts>
  <Company>MESS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place du bilan  dans le travail du c.o.</dc:title>
  <dc:creator>lefdi02</dc:creator>
  <cp:lastModifiedBy>Daniel Poulin</cp:lastModifiedBy>
  <cp:revision>289</cp:revision>
  <cp:lastPrinted>2012-02-15T15:53:55Z</cp:lastPrinted>
  <dcterms:created xsi:type="dcterms:W3CDTF">2005-07-15T13:44:00Z</dcterms:created>
  <dcterms:modified xsi:type="dcterms:W3CDTF">2016-06-09T17:18:31Z</dcterms:modified>
</cp:coreProperties>
</file>