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6" r:id="rId13"/>
    <p:sldId id="275" r:id="rId14"/>
    <p:sldId id="272" r:id="rId15"/>
    <p:sldId id="273" r:id="rId16"/>
    <p:sldId id="268" r:id="rId17"/>
    <p:sldId id="270" r:id="rId18"/>
    <p:sldId id="269" r:id="rId19"/>
    <p:sldId id="277" r:id="rId20"/>
    <p:sldId id="279" r:id="rId21"/>
    <p:sldId id="280" r:id="rId22"/>
    <p:sldId id="281" r:id="rId23"/>
    <p:sldId id="286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F9"/>
    <a:srgbClr val="96A5BA"/>
    <a:srgbClr val="A0A0E0"/>
    <a:srgbClr val="94A0B8"/>
    <a:srgbClr val="7E8DA6"/>
    <a:srgbClr val="7D8D9C"/>
    <a:srgbClr val="929FB7"/>
    <a:srgbClr val="92A2B1"/>
    <a:srgbClr val="889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23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C6E-5DC6-4125-B43C-A80C106E635D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514-2C0E-41E4-8231-BEFC7D3AF7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621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C6E-5DC6-4125-B43C-A80C106E635D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514-2C0E-41E4-8231-BEFC7D3AF7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390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C6E-5DC6-4125-B43C-A80C106E635D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514-2C0E-41E4-8231-BEFC7D3AF7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821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C6E-5DC6-4125-B43C-A80C106E635D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514-2C0E-41E4-8231-BEFC7D3AF7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308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C6E-5DC6-4125-B43C-A80C106E635D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514-2C0E-41E4-8231-BEFC7D3AF7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395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C6E-5DC6-4125-B43C-A80C106E635D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514-2C0E-41E4-8231-BEFC7D3AF7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1771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C6E-5DC6-4125-B43C-A80C106E635D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514-2C0E-41E4-8231-BEFC7D3AF7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988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C6E-5DC6-4125-B43C-A80C106E635D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514-2C0E-41E4-8231-BEFC7D3AF7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98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C6E-5DC6-4125-B43C-A80C106E635D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514-2C0E-41E4-8231-BEFC7D3AF7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977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C6E-5DC6-4125-B43C-A80C106E635D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514-2C0E-41E4-8231-BEFC7D3AF7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061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C6E-5DC6-4125-B43C-A80C106E635D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1514-2C0E-41E4-8231-BEFC7D3AF7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466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7C6E-5DC6-4125-B43C-A80C106E635D}" type="datetimeFigureOut">
              <a:rPr lang="fr-CA" smtClean="0"/>
              <a:t>2016-06-15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1514-2C0E-41E4-8231-BEFC7D3AF7E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89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_XY5_3oD7lA" TargetMode="External"/><Relationship Id="rId1" Type="http://schemas.openxmlformats.org/officeDocument/2006/relationships/tags" Target="../tags/tag63.xml"/><Relationship Id="rId5" Type="http://schemas.openxmlformats.org/officeDocument/2006/relationships/image" Target="../media/image7.jpeg"/><Relationship Id="rId4" Type="http://schemas.openxmlformats.org/officeDocument/2006/relationships/hyperlink" Target="https://www.youtube.com/watch?v=_XY5_3oD7lA&amp;feature=youtu.b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openxmlformats.org/officeDocument/2006/relationships/image" Target="../media/image9.png"/><Relationship Id="rId4" Type="http://schemas.openxmlformats.org/officeDocument/2006/relationships/hyperlink" Target="http://aminumerique.com/?skip-intr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YFwE1Sw8Kj0" TargetMode="External"/><Relationship Id="rId1" Type="http://schemas.openxmlformats.org/officeDocument/2006/relationships/tags" Target="../tags/tag72.xml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YFwE1Sw8Kj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e1.roberge@cstjean.qc.c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57658"/>
            <a:ext cx="9144000" cy="835646"/>
          </a:xfrm>
        </p:spPr>
        <p:txBody>
          <a:bodyPr>
            <a:normAutofit/>
          </a:bodyPr>
          <a:lstStyle/>
          <a:p>
            <a:r>
              <a:rPr lang="fr-C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Utilité sociale des </a:t>
            </a:r>
            <a:r>
              <a:rPr lang="fr-CA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C.O</a:t>
            </a:r>
            <a:r>
              <a:rPr lang="fr-C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fr-C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43000" y="5190565"/>
            <a:ext cx="6858000" cy="1310247"/>
          </a:xfrm>
        </p:spPr>
        <p:txBody>
          <a:bodyPr>
            <a:normAutofit/>
          </a:bodyPr>
          <a:lstStyle/>
          <a:p>
            <a:r>
              <a:rPr lang="fr-CA" sz="2000" dirty="0" smtClean="0">
                <a:solidFill>
                  <a:schemeClr val="tx2"/>
                </a:solidFill>
              </a:rPr>
              <a:t>Par </a:t>
            </a:r>
            <a:r>
              <a:rPr lang="fr-CA" sz="2000" dirty="0">
                <a:solidFill>
                  <a:schemeClr val="tx2"/>
                </a:solidFill>
                <a:latin typeface="Lucida Handwriting" panose="03010101010101010101" pitchFamily="66" charset="0"/>
              </a:rPr>
              <a:t>Michèle Roberge </a:t>
            </a:r>
            <a:r>
              <a:rPr lang="fr-CA" sz="2000" dirty="0" smtClean="0">
                <a:solidFill>
                  <a:schemeClr val="tx2"/>
                </a:solidFill>
              </a:rPr>
              <a:t>, </a:t>
            </a:r>
            <a:r>
              <a:rPr lang="fr-CA" sz="2000" dirty="0" err="1" smtClean="0">
                <a:solidFill>
                  <a:schemeClr val="tx2"/>
                </a:solidFill>
              </a:rPr>
              <a:t>C.O</a:t>
            </a:r>
            <a:r>
              <a:rPr lang="fr-CA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fr-CA" sz="2000" dirty="0" smtClean="0">
                <a:solidFill>
                  <a:schemeClr val="tx2"/>
                </a:solidFill>
              </a:rPr>
              <a:t>Cégep </a:t>
            </a:r>
            <a:r>
              <a:rPr lang="fr-CA" sz="2000" dirty="0">
                <a:solidFill>
                  <a:schemeClr val="tx2"/>
                </a:solidFill>
              </a:rPr>
              <a:t>S</a:t>
            </a:r>
            <a:r>
              <a:rPr lang="fr-CA" sz="2000" dirty="0" smtClean="0">
                <a:solidFill>
                  <a:schemeClr val="tx2"/>
                </a:solidFill>
              </a:rPr>
              <a:t>aint-Jean-sur-Richelieu</a:t>
            </a:r>
          </a:p>
          <a:p>
            <a:r>
              <a:rPr lang="fr-CA" sz="2000" dirty="0" smtClean="0">
                <a:solidFill>
                  <a:schemeClr val="tx2"/>
                </a:solidFill>
              </a:rPr>
              <a:t>Magog, 10 juin 2016</a:t>
            </a:r>
            <a:endParaRPr lang="fr-CA" sz="2000" dirty="0">
              <a:solidFill>
                <a:schemeClr val="tx2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-6625" y="1821038"/>
            <a:ext cx="9144000" cy="6899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 smtClean="0">
                <a:solidFill>
                  <a:schemeClr val="tx2"/>
                </a:solidFill>
                <a:latin typeface="+mn-lt"/>
              </a:rPr>
              <a:t>« Professeur de désespoir* »</a:t>
            </a:r>
            <a:endParaRPr lang="fr-CA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Titr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-6625" y="2479545"/>
            <a:ext cx="9144000" cy="6686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 smtClean="0">
                <a:solidFill>
                  <a:schemeClr val="tx2"/>
                </a:solidFill>
                <a:latin typeface="+mn-lt"/>
              </a:rPr>
              <a:t>ou « Invincible porteuse d’espoir** »</a:t>
            </a:r>
            <a:endParaRPr lang="fr-CA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tre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9574" y="3841087"/>
            <a:ext cx="9074426" cy="7123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Affirmons solidairement notre posture!</a:t>
            </a:r>
            <a:endParaRPr lang="fr-C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73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12526" y="2305616"/>
            <a:ext cx="91189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0850" algn="l"/>
              </a:tabLst>
            </a:pPr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Se pourrait-il, qu’à l’instar de ce que dénonce Nancy Huston dans son essai sur les influences de la littérature du </a:t>
            </a: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XX</a:t>
            </a:r>
            <a:r>
              <a:rPr lang="fr-CA" sz="2800" b="1" baseline="30000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e</a:t>
            </a: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 siècle </a:t>
            </a:r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sur la société actuelle, nous ayons construit notre vision de l’autre sur des théories porteuses de ce regard de désespoir sur ceux et celles que nous </a:t>
            </a: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accompagnons???</a:t>
            </a:r>
            <a:endParaRPr lang="fr-CA" sz="2800" b="1" dirty="0">
              <a:solidFill>
                <a:schemeClr val="tx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257657"/>
            <a:ext cx="9144000" cy="1600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quelques influences acquises...</a:t>
            </a:r>
          </a:p>
          <a:p>
            <a:r>
              <a:rPr lang="fr-CA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fr-CA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 </a:t>
            </a:r>
            <a:r>
              <a:rPr lang="fr-CA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côté </a:t>
            </a:r>
            <a:r>
              <a:rPr lang="fr-CA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</a:t>
            </a:r>
          </a:p>
          <a:p>
            <a:r>
              <a:rPr lang="fr-CA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 Professeurs de </a:t>
            </a:r>
            <a:r>
              <a:rPr lang="fr-CA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désespoir »*</a:t>
            </a: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0" y="6125227"/>
            <a:ext cx="9131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chemeClr val="tx2"/>
                </a:solidFill>
              </a:rPr>
              <a:t>En référence au titre d’un essai de Nancy Huston – Professeurs de désespoir, Paris,</a:t>
            </a:r>
          </a:p>
          <a:p>
            <a:pPr marL="357188" indent="-357188"/>
            <a:r>
              <a:rPr lang="fr-CA" sz="2000" b="1" dirty="0" smtClean="0">
                <a:solidFill>
                  <a:schemeClr val="tx2"/>
                </a:solidFill>
              </a:rPr>
              <a:t>Acte sud, 2004</a:t>
            </a:r>
            <a:endParaRPr lang="fr-CA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12525" y="2048357"/>
            <a:ext cx="91189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0850" algn="l"/>
              </a:tabLst>
            </a:pPr>
            <a:r>
              <a:rPr lang="fr-CA" sz="2800" b="1" dirty="0" smtClean="0">
                <a:solidFill>
                  <a:schemeClr val="tx2"/>
                </a:solidFill>
              </a:rPr>
              <a:t>MERCI - « </a:t>
            </a:r>
            <a:r>
              <a:rPr lang="fr-CA" sz="2800" b="1" dirty="0" err="1" smtClean="0">
                <a:solidFill>
                  <a:schemeClr val="tx2"/>
                </a:solidFill>
              </a:rPr>
              <a:t>Bolchoïe</a:t>
            </a:r>
            <a:r>
              <a:rPr lang="fr-CA" sz="2800" b="1" dirty="0" smtClean="0">
                <a:solidFill>
                  <a:schemeClr val="tx2"/>
                </a:solidFill>
              </a:rPr>
              <a:t> </a:t>
            </a:r>
            <a:r>
              <a:rPr lang="fr-CA" sz="2800" b="1" dirty="0" err="1" smtClean="0">
                <a:solidFill>
                  <a:schemeClr val="tx2"/>
                </a:solidFill>
              </a:rPr>
              <a:t>spaciba</a:t>
            </a:r>
            <a:r>
              <a:rPr lang="fr-CA" sz="2800" b="1" dirty="0" smtClean="0">
                <a:solidFill>
                  <a:schemeClr val="tx2"/>
                </a:solidFill>
              </a:rPr>
              <a:t> »</a:t>
            </a:r>
          </a:p>
          <a:p>
            <a:pPr algn="ctr">
              <a:tabLst>
                <a:tab pos="450850" algn="l"/>
              </a:tabLst>
            </a:pPr>
            <a:r>
              <a:rPr lang="fr-CA" sz="2800" b="1" dirty="0" smtClean="0">
                <a:solidFill>
                  <a:schemeClr val="tx2"/>
                </a:solidFill>
              </a:rPr>
              <a:t>Texte </a:t>
            </a:r>
            <a:r>
              <a:rPr lang="fr-CA" sz="2800" b="1" dirty="0">
                <a:solidFill>
                  <a:schemeClr val="tx2"/>
                </a:solidFill>
              </a:rPr>
              <a:t>de Ludmilla </a:t>
            </a:r>
            <a:r>
              <a:rPr lang="fr-CA" sz="2800" b="1" dirty="0" err="1">
                <a:solidFill>
                  <a:schemeClr val="tx2"/>
                </a:solidFill>
              </a:rPr>
              <a:t>Chiriaeff</a:t>
            </a:r>
            <a:r>
              <a:rPr lang="fr-CA" sz="2800" b="1" dirty="0">
                <a:solidFill>
                  <a:schemeClr val="tx2"/>
                </a:solidFill>
              </a:rPr>
              <a:t> </a:t>
            </a:r>
            <a:r>
              <a:rPr lang="fr-CA" sz="2800" b="1" dirty="0" smtClean="0">
                <a:solidFill>
                  <a:schemeClr val="tx2"/>
                </a:solidFill>
              </a:rPr>
              <a:t>1995</a:t>
            </a:r>
          </a:p>
          <a:p>
            <a:pPr algn="ctr">
              <a:tabLst>
                <a:tab pos="450850" algn="l"/>
              </a:tabLst>
            </a:pPr>
            <a:endParaRPr lang="fr-CA" sz="2800" b="1" dirty="0" smtClean="0">
              <a:solidFill>
                <a:schemeClr val="tx2"/>
              </a:solidFill>
            </a:endParaRP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Lorsque l’on ouvre sa porte, lorsqu’on tend ses antennes, on reconnaît, on détecte la Vie [...]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La vie semble être une série de nuance qu’il faut savoir distinguer [...]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N’est-ce pas notre devoir de ne pas passer à côté de toute nouvelle mission, de toute nouvelle raison de vivre?</a:t>
            </a:r>
          </a:p>
          <a:p>
            <a:pPr algn="ctr">
              <a:tabLst>
                <a:tab pos="450850" algn="l"/>
              </a:tabLst>
            </a:pPr>
            <a:endParaRPr lang="fr-CA" sz="2800" b="1" dirty="0">
              <a:solidFill>
                <a:schemeClr val="tx2"/>
              </a:solidFill>
            </a:endParaRPr>
          </a:p>
          <a:p>
            <a:pPr algn="ctr">
              <a:tabLst>
                <a:tab pos="450850" algn="l"/>
              </a:tabLst>
            </a:pPr>
            <a:endParaRPr lang="fr-CA" sz="2800" b="1" dirty="0" smtClean="0">
              <a:solidFill>
                <a:schemeClr val="tx2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257657"/>
            <a:ext cx="9144000" cy="17448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CA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 guides, mes sources, ceux et celles qui nourrissent ma </a:t>
            </a:r>
            <a:r>
              <a:rPr lang="fr-CA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posture</a:t>
            </a:r>
          </a:p>
          <a:p>
            <a:pPr>
              <a:lnSpc>
                <a:spcPct val="100000"/>
              </a:lnSpc>
            </a:pPr>
            <a:r>
              <a:rPr lang="fr-CA" sz="43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d’Invincible </a:t>
            </a:r>
            <a:r>
              <a:rPr lang="fr-CA" sz="4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porteuse d’espoir</a:t>
            </a:r>
            <a:r>
              <a:rPr lang="fr-CA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**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25" y="6480339"/>
            <a:ext cx="8830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0850" algn="l"/>
              </a:tabLst>
            </a:pPr>
            <a:r>
              <a:rPr lang="fr-CA" sz="2000" b="1" dirty="0">
                <a:solidFill>
                  <a:schemeClr val="tx2"/>
                </a:solidFill>
              </a:rPr>
              <a:t>Comme un cri du </a:t>
            </a:r>
            <a:r>
              <a:rPr lang="fr-CA" sz="2000" b="1" dirty="0" smtClean="0">
                <a:solidFill>
                  <a:schemeClr val="tx2"/>
                </a:solidFill>
              </a:rPr>
              <a:t>cœur </a:t>
            </a:r>
            <a:r>
              <a:rPr lang="fr-CA" sz="2000" b="1" dirty="0">
                <a:solidFill>
                  <a:schemeClr val="tx2"/>
                </a:solidFill>
              </a:rPr>
              <a:t>– Tome </a:t>
            </a:r>
            <a:r>
              <a:rPr lang="fr-CA" sz="2000" b="1" dirty="0" smtClean="0">
                <a:solidFill>
                  <a:schemeClr val="tx2"/>
                </a:solidFill>
              </a:rPr>
              <a:t>2, Éditions </a:t>
            </a:r>
            <a:r>
              <a:rPr lang="fr-CA" sz="2000" b="1" dirty="0">
                <a:solidFill>
                  <a:schemeClr val="tx2"/>
                </a:solidFill>
              </a:rPr>
              <a:t>l’Essentiel - 1995</a:t>
            </a:r>
          </a:p>
        </p:txBody>
      </p:sp>
    </p:spTree>
    <p:extLst>
      <p:ext uri="{BB962C8B-B14F-4D97-AF65-F5344CB8AC3E}">
        <p14:creationId xmlns:p14="http://schemas.microsoft.com/office/powerpoint/2010/main" val="1577297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617"/>
            <a:ext cx="9144000" cy="498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6A5BA"/>
            </a:gs>
            <a:gs pos="100000">
              <a:srgbClr val="7D8D9C">
                <a:lumMod val="90000"/>
                <a:lumOff val="10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3594"/>
          <a:stretch/>
        </p:blipFill>
        <p:spPr>
          <a:xfrm>
            <a:off x="0" y="1545536"/>
            <a:ext cx="9192024" cy="5469627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31977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25051" y="1908216"/>
            <a:ext cx="91189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Je ne crois pas grand-chose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Je ne crois même en vérité qu’une seule chose.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Mais cette certitude a coulé partout, a tout imbibé.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Pas un fil n’est resté sec.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Elle tient en deux mots : la vie est sacrée.</a:t>
            </a:r>
            <a:endParaRPr lang="fr-CA" sz="2800" b="1" i="1" dirty="0">
              <a:solidFill>
                <a:schemeClr val="tx2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257658"/>
            <a:ext cx="9144000" cy="835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Christiane Singer</a:t>
            </a:r>
            <a:endParaRPr lang="fr-CA" sz="4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0" y="6125227"/>
            <a:ext cx="9105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 smtClean="0">
                <a:solidFill>
                  <a:schemeClr val="tx2"/>
                </a:solidFill>
              </a:rPr>
              <a:t>Extrait de : </a:t>
            </a:r>
            <a:r>
              <a:rPr lang="fr-CA" sz="2000" b="1" dirty="0" smtClean="0">
                <a:solidFill>
                  <a:schemeClr val="tx2"/>
                </a:solidFill>
              </a:rPr>
              <a:t>N’oublie pas les chevaux écumants du passé</a:t>
            </a:r>
            <a:r>
              <a:rPr lang="fr-CA" sz="2000" dirty="0" smtClean="0">
                <a:solidFill>
                  <a:schemeClr val="tx2"/>
                </a:solidFill>
              </a:rPr>
              <a:t>, Éditions Albin Michel, 2005</a:t>
            </a:r>
          </a:p>
          <a:p>
            <a:r>
              <a:rPr lang="fr-CA" sz="2000" dirty="0" smtClean="0">
                <a:solidFill>
                  <a:schemeClr val="tx2"/>
                </a:solidFill>
              </a:rPr>
              <a:t>Et tous les livres de mon « </a:t>
            </a:r>
            <a:r>
              <a:rPr lang="fr-CA" sz="2000" dirty="0" err="1" smtClean="0">
                <a:solidFill>
                  <a:schemeClr val="tx2"/>
                </a:solidFill>
              </a:rPr>
              <a:t>ame-ie</a:t>
            </a:r>
            <a:r>
              <a:rPr lang="fr-CA" sz="2000" dirty="0" smtClean="0">
                <a:solidFill>
                  <a:schemeClr val="tx2"/>
                </a:solidFill>
              </a:rPr>
              <a:t> » Christiane Singer</a:t>
            </a:r>
            <a:endParaRPr lang="fr-C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"/>
          <a:stretch/>
        </p:blipFill>
        <p:spPr>
          <a:xfrm>
            <a:off x="2017568" y="57150"/>
            <a:ext cx="5108864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12526" y="2337664"/>
            <a:ext cx="9118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Deviens ce que tu es.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Fais ce que toi seul peut faire.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Suis la voix de ton cœur.</a:t>
            </a:r>
            <a:endParaRPr lang="fr-CA" sz="2800" b="1" i="1" dirty="0">
              <a:solidFill>
                <a:schemeClr val="tx2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257658"/>
            <a:ext cx="9144000" cy="835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Frédéric Lenoir</a:t>
            </a:r>
            <a:endParaRPr lang="fr-CA" sz="4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0" y="5220553"/>
            <a:ext cx="68484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66813" algn="l"/>
              </a:tabLst>
            </a:pPr>
            <a:r>
              <a:rPr lang="fr-CA" sz="2000" dirty="0" smtClean="0">
                <a:solidFill>
                  <a:schemeClr val="tx2"/>
                </a:solidFill>
              </a:rPr>
              <a:t>Extrait de :	</a:t>
            </a:r>
            <a:r>
              <a:rPr lang="fr-CA" sz="2000" b="1" dirty="0" smtClean="0">
                <a:solidFill>
                  <a:schemeClr val="tx2"/>
                </a:solidFill>
              </a:rPr>
              <a:t>L’Âme du monde</a:t>
            </a:r>
            <a:r>
              <a:rPr lang="fr-CA" sz="2000" dirty="0" smtClean="0">
                <a:solidFill>
                  <a:schemeClr val="tx2"/>
                </a:solidFill>
              </a:rPr>
              <a:t>, </a:t>
            </a:r>
            <a:r>
              <a:rPr lang="fr-CA" sz="2000" dirty="0" err="1" smtClean="0">
                <a:solidFill>
                  <a:schemeClr val="tx2"/>
                </a:solidFill>
              </a:rPr>
              <a:t>NiL</a:t>
            </a:r>
            <a:r>
              <a:rPr lang="fr-CA" sz="2000" dirty="0" smtClean="0">
                <a:solidFill>
                  <a:schemeClr val="tx2"/>
                </a:solidFill>
              </a:rPr>
              <a:t> éditions, Paris, 2012, p. 67</a:t>
            </a:r>
          </a:p>
          <a:p>
            <a:pPr>
              <a:tabLst>
                <a:tab pos="1166813" algn="l"/>
              </a:tabLst>
            </a:pPr>
            <a:r>
              <a:rPr lang="fr-CA" sz="2000" dirty="0" smtClean="0">
                <a:solidFill>
                  <a:schemeClr val="tx2"/>
                </a:solidFill>
              </a:rPr>
              <a:t>Voir aussi :	</a:t>
            </a:r>
            <a:r>
              <a:rPr lang="fr-CA" sz="2000" b="1" dirty="0" smtClean="0">
                <a:solidFill>
                  <a:schemeClr val="tx2"/>
                </a:solidFill>
              </a:rPr>
              <a:t>Du bonheur, un voyage philosophique</a:t>
            </a:r>
            <a:r>
              <a:rPr lang="fr-CA" sz="2000" dirty="0" smtClean="0">
                <a:solidFill>
                  <a:schemeClr val="tx2"/>
                </a:solidFill>
              </a:rPr>
              <a:t>, Fayard, 2013</a:t>
            </a:r>
          </a:p>
          <a:p>
            <a:pPr>
              <a:tabLst>
                <a:tab pos="1166813" algn="l"/>
              </a:tabLst>
            </a:pPr>
            <a:r>
              <a:rPr lang="fr-CA" sz="2000" dirty="0">
                <a:solidFill>
                  <a:schemeClr val="tx2"/>
                </a:solidFill>
              </a:rPr>
              <a:t>	</a:t>
            </a:r>
            <a:r>
              <a:rPr lang="fr-CA" sz="2000" b="1" dirty="0" smtClean="0">
                <a:solidFill>
                  <a:schemeClr val="tx2"/>
                </a:solidFill>
              </a:rPr>
              <a:t>La puissance de la joie</a:t>
            </a:r>
            <a:r>
              <a:rPr lang="fr-CA" sz="2000" dirty="0" smtClean="0">
                <a:solidFill>
                  <a:schemeClr val="tx2"/>
                </a:solidFill>
              </a:rPr>
              <a:t>, Fayard, 2015</a:t>
            </a:r>
          </a:p>
          <a:p>
            <a:pPr>
              <a:tabLst>
                <a:tab pos="1166813" algn="l"/>
              </a:tabLst>
            </a:pPr>
            <a:r>
              <a:rPr lang="fr-CA" sz="2000" dirty="0">
                <a:solidFill>
                  <a:schemeClr val="tx2"/>
                </a:solidFill>
              </a:rPr>
              <a:t>	</a:t>
            </a:r>
            <a:r>
              <a:rPr lang="fr-CA" sz="2000" dirty="0" smtClean="0">
                <a:solidFill>
                  <a:schemeClr val="tx2"/>
                </a:solidFill>
              </a:rPr>
              <a:t>Et sans doute les autres écrits de Monsieur Lenoir</a:t>
            </a:r>
            <a:endParaRPr lang="fr-C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257658"/>
            <a:ext cx="9144000" cy="835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Lucie Mandeville</a:t>
            </a:r>
            <a:endParaRPr lang="fr-CA" sz="4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ZoneTexte 6"/>
          <p:cNvSpPr txBox="1"/>
          <p:nvPr>
            <p:custDataLst>
              <p:tags r:id="rId2"/>
            </p:custDataLst>
          </p:nvPr>
        </p:nvSpPr>
        <p:spPr>
          <a:xfrm>
            <a:off x="25051" y="1493175"/>
            <a:ext cx="9118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Chaque personne naît avec une capacité de savoir ce qui est bon pour elle. [...] 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Cette aptitude est innée et elle guide la personne comme le ferait un phare pour les navires.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Elle l’amène naturellement à se faire du bien, comme à faire du bien aux autres.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</a:rPr>
              <a:t>La </a:t>
            </a:r>
            <a:r>
              <a:rPr lang="fr-CA" sz="2800" b="1" i="1" dirty="0">
                <a:solidFill>
                  <a:schemeClr val="tx2"/>
                </a:solidFill>
              </a:rPr>
              <a:t>psychologie positive encourage le développement d’une personne saine</a:t>
            </a:r>
            <a:endParaRPr lang="fr-CA" sz="2800" b="1" i="1" dirty="0" smtClean="0">
              <a:solidFill>
                <a:schemeClr val="tx2"/>
              </a:solidFill>
            </a:endParaRPr>
          </a:p>
          <a:p>
            <a:pPr algn="ctr">
              <a:tabLst>
                <a:tab pos="450850" algn="l"/>
              </a:tabLst>
            </a:pPr>
            <a:endParaRPr lang="fr-CA" sz="2800" b="1" i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25051" y="6150114"/>
            <a:ext cx="7796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66813" algn="l"/>
              </a:tabLst>
            </a:pPr>
            <a:r>
              <a:rPr lang="fr-CA" sz="2000" dirty="0" smtClean="0">
                <a:solidFill>
                  <a:schemeClr val="tx2"/>
                </a:solidFill>
              </a:rPr>
              <a:t>Extrait de </a:t>
            </a:r>
            <a:r>
              <a:rPr lang="fr-CA" sz="2000" b="1" dirty="0" smtClean="0">
                <a:solidFill>
                  <a:schemeClr val="tx2"/>
                </a:solidFill>
              </a:rPr>
              <a:t>Le bonheur extraordinaire des gens ordinaires</a:t>
            </a:r>
            <a:r>
              <a:rPr lang="fr-CA" sz="2000" dirty="0" smtClean="0">
                <a:solidFill>
                  <a:schemeClr val="tx2"/>
                </a:solidFill>
              </a:rPr>
              <a:t>, Les Éditions de</a:t>
            </a:r>
          </a:p>
          <a:p>
            <a:pPr>
              <a:tabLst>
                <a:tab pos="1166813" algn="l"/>
              </a:tabLst>
            </a:pPr>
            <a:r>
              <a:rPr lang="fr-CA" sz="2000" dirty="0" smtClean="0">
                <a:solidFill>
                  <a:schemeClr val="tx2"/>
                </a:solidFill>
              </a:rPr>
              <a:t>l’Homme, 2010 pp. 30-31</a:t>
            </a:r>
            <a:endParaRPr lang="fr-CA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57658"/>
            <a:ext cx="9144000" cy="835646"/>
          </a:xfrm>
        </p:spPr>
        <p:txBody>
          <a:bodyPr>
            <a:normAutofit/>
          </a:bodyPr>
          <a:lstStyle/>
          <a:p>
            <a:r>
              <a:rPr lang="fr-C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 de la présentation</a:t>
            </a:r>
            <a:endParaRPr lang="fr-C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ZoneTexte 33"/>
          <p:cNvSpPr txBox="1"/>
          <p:nvPr>
            <p:custDataLst>
              <p:tags r:id="rId2"/>
            </p:custDataLst>
          </p:nvPr>
        </p:nvSpPr>
        <p:spPr>
          <a:xfrm>
            <a:off x="1206229" y="1478602"/>
            <a:ext cx="7776000" cy="41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35" name="ZoneTexte 34"/>
          <p:cNvSpPr txBox="1"/>
          <p:nvPr>
            <p:custDataLst>
              <p:tags r:id="rId3"/>
            </p:custDataLst>
          </p:nvPr>
        </p:nvSpPr>
        <p:spPr>
          <a:xfrm>
            <a:off x="144000" y="1262685"/>
            <a:ext cx="88560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>
                <a:solidFill>
                  <a:schemeClr val="tx2"/>
                </a:solidFill>
              </a:rPr>
              <a:t>Intro</a:t>
            </a:r>
            <a:endParaRPr lang="fr-CA" sz="2200" b="1" dirty="0">
              <a:solidFill>
                <a:schemeClr val="tx2"/>
              </a:solidFill>
            </a:endParaRPr>
          </a:p>
        </p:txBody>
      </p:sp>
      <p:sp>
        <p:nvSpPr>
          <p:cNvPr id="36" name="ZoneTexte 35"/>
          <p:cNvSpPr txBox="1"/>
          <p:nvPr>
            <p:custDataLst>
              <p:tags r:id="rId4"/>
            </p:custDataLst>
          </p:nvPr>
        </p:nvSpPr>
        <p:spPr>
          <a:xfrm>
            <a:off x="144000" y="1789752"/>
            <a:ext cx="885600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>
                <a:solidFill>
                  <a:schemeClr val="tx2"/>
                </a:solidFill>
              </a:rPr>
              <a:t>Histoire de cet atelier</a:t>
            </a:r>
            <a:endParaRPr lang="fr-CA" sz="2200" b="1" dirty="0">
              <a:solidFill>
                <a:schemeClr val="tx2"/>
              </a:solidFill>
            </a:endParaRPr>
          </a:p>
        </p:txBody>
      </p:sp>
      <p:sp>
        <p:nvSpPr>
          <p:cNvPr id="37" name="ZoneTexte 36"/>
          <p:cNvSpPr txBox="1"/>
          <p:nvPr>
            <p:custDataLst>
              <p:tags r:id="rId5"/>
            </p:custDataLst>
          </p:nvPr>
        </p:nvSpPr>
        <p:spPr>
          <a:xfrm>
            <a:off x="144000" y="2296332"/>
            <a:ext cx="88560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>
                <a:solidFill>
                  <a:schemeClr val="tx2"/>
                </a:solidFill>
              </a:rPr>
              <a:t>D’où je parle</a:t>
            </a:r>
            <a:endParaRPr lang="fr-CA" sz="2200" b="1" dirty="0">
              <a:solidFill>
                <a:schemeClr val="tx2"/>
              </a:solidFill>
            </a:endParaRPr>
          </a:p>
        </p:txBody>
      </p:sp>
      <p:sp>
        <p:nvSpPr>
          <p:cNvPr id="38" name="ZoneTexte 37"/>
          <p:cNvSpPr txBox="1"/>
          <p:nvPr>
            <p:custDataLst>
              <p:tags r:id="rId6"/>
            </p:custDataLst>
          </p:nvPr>
        </p:nvSpPr>
        <p:spPr>
          <a:xfrm>
            <a:off x="144000" y="2823399"/>
            <a:ext cx="88560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>
                <a:solidFill>
                  <a:schemeClr val="tx2"/>
                </a:solidFill>
              </a:rPr>
              <a:t>La question du sens... parce que je suis </a:t>
            </a:r>
            <a:r>
              <a:rPr lang="fr-CA" sz="2200" b="1" dirty="0" err="1" smtClean="0">
                <a:solidFill>
                  <a:schemeClr val="tx2"/>
                </a:solidFill>
              </a:rPr>
              <a:t>C.O</a:t>
            </a:r>
            <a:r>
              <a:rPr lang="fr-CA" sz="2200" b="1" dirty="0" smtClean="0">
                <a:solidFill>
                  <a:schemeClr val="tx2"/>
                </a:solidFill>
              </a:rPr>
              <a:t>.</a:t>
            </a:r>
            <a:endParaRPr lang="fr-CA" sz="2200" b="1" dirty="0">
              <a:solidFill>
                <a:schemeClr val="tx2"/>
              </a:solidFill>
            </a:endParaRPr>
          </a:p>
        </p:txBody>
      </p:sp>
      <p:sp>
        <p:nvSpPr>
          <p:cNvPr id="39" name="ZoneTexte 38"/>
          <p:cNvSpPr txBox="1"/>
          <p:nvPr>
            <p:custDataLst>
              <p:tags r:id="rId7"/>
            </p:custDataLst>
          </p:nvPr>
        </p:nvSpPr>
        <p:spPr>
          <a:xfrm>
            <a:off x="144000" y="3350466"/>
            <a:ext cx="88560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>
                <a:solidFill>
                  <a:schemeClr val="tx2"/>
                </a:solidFill>
              </a:rPr>
              <a:t>Une nécessaire réflexion sur ma/notre posture</a:t>
            </a:r>
            <a:endParaRPr lang="fr-CA" sz="2200" b="1" dirty="0">
              <a:solidFill>
                <a:schemeClr val="tx2"/>
              </a:solidFill>
            </a:endParaRPr>
          </a:p>
        </p:txBody>
      </p:sp>
      <p:sp>
        <p:nvSpPr>
          <p:cNvPr id="40" name="ZoneTexte 39"/>
          <p:cNvSpPr txBox="1"/>
          <p:nvPr>
            <p:custDataLst>
              <p:tags r:id="rId8"/>
            </p:custDataLst>
          </p:nvPr>
        </p:nvSpPr>
        <p:spPr>
          <a:xfrm>
            <a:off x="144000" y="3877533"/>
            <a:ext cx="88560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>
                <a:solidFill>
                  <a:schemeClr val="tx2"/>
                </a:solidFill>
              </a:rPr>
              <a:t>De quelques influences acquises...</a:t>
            </a:r>
            <a:endParaRPr lang="fr-CA" sz="2200" b="1" dirty="0">
              <a:solidFill>
                <a:schemeClr val="tx2"/>
              </a:solidFill>
            </a:endParaRPr>
          </a:p>
        </p:txBody>
      </p:sp>
      <p:sp>
        <p:nvSpPr>
          <p:cNvPr id="41" name="ZoneTexte 40"/>
          <p:cNvSpPr txBox="1"/>
          <p:nvPr>
            <p:custDataLst>
              <p:tags r:id="rId9"/>
            </p:custDataLst>
          </p:nvPr>
        </p:nvSpPr>
        <p:spPr>
          <a:xfrm>
            <a:off x="144000" y="4404600"/>
            <a:ext cx="8856000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>
                <a:solidFill>
                  <a:schemeClr val="tx2"/>
                </a:solidFill>
              </a:rPr>
              <a:t>...à mes guides, mes sources, ceux et celles qui nourrissent </a:t>
            </a:r>
            <a:r>
              <a:rPr lang="fr-CA" sz="2200" b="1" smtClean="0">
                <a:solidFill>
                  <a:schemeClr val="tx2"/>
                </a:solidFill>
              </a:rPr>
              <a:t>ma posture </a:t>
            </a:r>
            <a:r>
              <a:rPr lang="fr-CA" sz="2200" b="1" dirty="0" smtClean="0">
                <a:solidFill>
                  <a:schemeClr val="tx2"/>
                </a:solidFill>
              </a:rPr>
              <a:t>d’</a:t>
            </a:r>
            <a:r>
              <a:rPr lang="fr-CA" sz="2200" b="1" i="1" dirty="0" smtClean="0">
                <a:solidFill>
                  <a:schemeClr val="tx2"/>
                </a:solidFill>
              </a:rPr>
              <a:t>Invincible porteuse d’espoir</a:t>
            </a:r>
            <a:endParaRPr lang="fr-CA" sz="2200" b="1" dirty="0">
              <a:solidFill>
                <a:schemeClr val="tx2"/>
              </a:solidFill>
            </a:endParaRPr>
          </a:p>
        </p:txBody>
      </p:sp>
      <p:sp>
        <p:nvSpPr>
          <p:cNvPr id="42" name="ZoneTexte 41"/>
          <p:cNvSpPr txBox="1"/>
          <p:nvPr>
            <p:custDataLst>
              <p:tags r:id="rId10"/>
            </p:custDataLst>
          </p:nvPr>
        </p:nvSpPr>
        <p:spPr>
          <a:xfrm>
            <a:off x="144000" y="5270221"/>
            <a:ext cx="8856000" cy="41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>
                <a:solidFill>
                  <a:schemeClr val="tx2"/>
                </a:solidFill>
              </a:rPr>
              <a:t>Affirmons solidairement notre expertise... une invitation incontournable</a:t>
            </a:r>
            <a:endParaRPr lang="fr-CA" sz="2200" b="1" dirty="0">
              <a:solidFill>
                <a:schemeClr val="tx2"/>
              </a:solidFill>
            </a:endParaRPr>
          </a:p>
        </p:txBody>
      </p:sp>
      <p:sp>
        <p:nvSpPr>
          <p:cNvPr id="43" name="ZoneTexte 42"/>
          <p:cNvSpPr txBox="1"/>
          <p:nvPr>
            <p:custDataLst>
              <p:tags r:id="rId11"/>
            </p:custDataLst>
          </p:nvPr>
        </p:nvSpPr>
        <p:spPr>
          <a:xfrm>
            <a:off x="144000" y="5776801"/>
            <a:ext cx="88560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>
                <a:solidFill>
                  <a:schemeClr val="tx2"/>
                </a:solidFill>
              </a:rPr>
              <a:t>Et vous ... ... ...</a:t>
            </a:r>
            <a:endParaRPr lang="fr-CA" sz="2200" b="1" dirty="0">
              <a:solidFill>
                <a:schemeClr val="tx2"/>
              </a:solidFill>
            </a:endParaRPr>
          </a:p>
        </p:txBody>
      </p:sp>
      <p:sp>
        <p:nvSpPr>
          <p:cNvPr id="44" name="ZoneTexte 43"/>
          <p:cNvSpPr txBox="1"/>
          <p:nvPr>
            <p:custDataLst>
              <p:tags r:id="rId12"/>
            </p:custDataLst>
          </p:nvPr>
        </p:nvSpPr>
        <p:spPr>
          <a:xfrm>
            <a:off x="144000" y="6303872"/>
            <a:ext cx="8856000" cy="430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smtClean="0">
                <a:solidFill>
                  <a:schemeClr val="tx2"/>
                </a:solidFill>
              </a:rPr>
              <a:t>En guise de conclusion, une autre perle d’inspiration</a:t>
            </a:r>
            <a:endParaRPr lang="fr-CA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257658"/>
            <a:ext cx="9144000" cy="835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Bertrand </a:t>
            </a:r>
            <a:r>
              <a:rPr lang="fr-CA" sz="4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Vergely</a:t>
            </a:r>
            <a:endParaRPr lang="fr-CA" sz="4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4241" y="5842202"/>
            <a:ext cx="6667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hlinkClick r:id="rId4"/>
              </a:rPr>
              <a:t>https://www.youtube.com/watch?v=_</a:t>
            </a:r>
            <a:r>
              <a:rPr lang="fr-CA" dirty="0" smtClean="0">
                <a:hlinkClick r:id="rId4"/>
              </a:rPr>
              <a:t>XY5_3oD7lA&amp;feature=youtu.be</a:t>
            </a:r>
            <a:r>
              <a:rPr lang="fr-CA" dirty="0" smtClean="0"/>
              <a:t> </a:t>
            </a:r>
            <a:endParaRPr lang="fr-CA" dirty="0"/>
          </a:p>
        </p:txBody>
      </p:sp>
      <p:pic>
        <p:nvPicPr>
          <p:cNvPr id="10" name="_XY5_3oD7lA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872000" y="1332986"/>
            <a:ext cx="5400000" cy="37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257658"/>
            <a:ext cx="9144000" cy="835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Bertrand </a:t>
            </a:r>
            <a:r>
              <a:rPr lang="fr-CA" sz="43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Vergely</a:t>
            </a:r>
            <a:endParaRPr lang="fr-CA" sz="4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-124240" y="1704617"/>
            <a:ext cx="91189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i="1" dirty="0" smtClean="0">
                <a:solidFill>
                  <a:schemeClr val="tx2"/>
                </a:solidFill>
              </a:rPr>
              <a:t>Sentir </a:t>
            </a:r>
            <a:r>
              <a:rPr lang="fr-CA" sz="2800" b="1" i="1" dirty="0">
                <a:solidFill>
                  <a:schemeClr val="tx2"/>
                </a:solidFill>
              </a:rPr>
              <a:t>ce que l’on vit, c’est sentir que la vie a une valeur. Mieux, une dignité. </a:t>
            </a:r>
          </a:p>
          <a:p>
            <a:pPr algn="ctr"/>
            <a:r>
              <a:rPr lang="fr-CA" sz="2800" b="1" i="1" dirty="0">
                <a:solidFill>
                  <a:schemeClr val="tx2"/>
                </a:solidFill>
              </a:rPr>
              <a:t>On n’a pas le droit de se gâcher</a:t>
            </a:r>
            <a:r>
              <a:rPr lang="fr-CA" sz="2800" b="1" i="1" dirty="0" smtClean="0">
                <a:solidFill>
                  <a:schemeClr val="tx2"/>
                </a:solidFill>
              </a:rPr>
              <a:t>.</a:t>
            </a:r>
            <a:endParaRPr lang="fr-CA" sz="2800" b="1" i="1" dirty="0">
              <a:solidFill>
                <a:schemeClr val="tx2"/>
              </a:solidFill>
            </a:endParaRPr>
          </a:p>
          <a:p>
            <a:pPr algn="ctr"/>
            <a:r>
              <a:rPr lang="fr-CA" sz="2800" b="1" i="1" dirty="0" smtClean="0">
                <a:solidFill>
                  <a:schemeClr val="tx2"/>
                </a:solidFill>
              </a:rPr>
              <a:t>L’existence </a:t>
            </a:r>
            <a:r>
              <a:rPr lang="fr-CA" sz="2800" b="1" i="1" dirty="0">
                <a:solidFill>
                  <a:schemeClr val="tx2"/>
                </a:solidFill>
              </a:rPr>
              <a:t>relève de la fulgurance. Que peut-on offrir de mieux que de transmettre un regard, une écoute, une attention</a:t>
            </a:r>
            <a:r>
              <a:rPr lang="fr-CA" sz="2800" b="1" i="1" dirty="0" smtClean="0">
                <a:solidFill>
                  <a:schemeClr val="tx2"/>
                </a:solidFill>
              </a:rPr>
              <a:t>?</a:t>
            </a:r>
            <a:endParaRPr lang="fr-CA" sz="2800" b="1" i="1" dirty="0">
              <a:solidFill>
                <a:schemeClr val="tx2"/>
              </a:solidFill>
            </a:endParaRPr>
          </a:p>
          <a:p>
            <a:pPr algn="ctr"/>
            <a:r>
              <a:rPr lang="fr-CA" sz="2800" b="1" i="1" dirty="0" smtClean="0">
                <a:solidFill>
                  <a:schemeClr val="tx2"/>
                </a:solidFill>
              </a:rPr>
              <a:t>Soyons </a:t>
            </a:r>
            <a:r>
              <a:rPr lang="fr-CA" sz="2800" b="1" i="1" dirty="0">
                <a:solidFill>
                  <a:schemeClr val="tx2"/>
                </a:solidFill>
              </a:rPr>
              <a:t>[…] des veilleurs de </a:t>
            </a:r>
            <a:r>
              <a:rPr lang="fr-CA" sz="2800" b="1" i="1" dirty="0" smtClean="0">
                <a:solidFill>
                  <a:schemeClr val="tx2"/>
                </a:solidFill>
              </a:rPr>
              <a:t>l’essentiel</a:t>
            </a:r>
            <a:endParaRPr lang="fr-CA" sz="2800" b="1" i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0" y="6338621"/>
            <a:ext cx="8870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66813" algn="l"/>
              </a:tabLst>
            </a:pPr>
            <a:r>
              <a:rPr lang="fr-CA" sz="2000" dirty="0" smtClean="0">
                <a:solidFill>
                  <a:schemeClr val="tx2"/>
                </a:solidFill>
              </a:rPr>
              <a:t>Extrait de </a:t>
            </a:r>
            <a:r>
              <a:rPr lang="fr-CA" sz="2000" b="1" dirty="0" smtClean="0">
                <a:solidFill>
                  <a:schemeClr val="tx2"/>
                </a:solidFill>
              </a:rPr>
              <a:t>Retour à l’émerveillement</a:t>
            </a:r>
            <a:r>
              <a:rPr lang="fr-CA" sz="2000" dirty="0" smtClean="0">
                <a:solidFill>
                  <a:schemeClr val="tx2"/>
                </a:solidFill>
              </a:rPr>
              <a:t>, Éditions Albin Michel, p. 215 et 300</a:t>
            </a:r>
            <a:endParaRPr lang="fr-CA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0"/>
            <a:ext cx="9144000" cy="14232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Affirmons solidairement notre expertise... Une invitation incontournable!</a:t>
            </a:r>
            <a:endParaRPr lang="fr-CA" sz="4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oneTexte 4"/>
          <p:cNvSpPr txBox="1"/>
          <p:nvPr>
            <p:custDataLst>
              <p:tags r:id="rId2"/>
            </p:custDataLst>
          </p:nvPr>
        </p:nvSpPr>
        <p:spPr>
          <a:xfrm>
            <a:off x="0" y="1882584"/>
            <a:ext cx="9118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Moi qui SUIS UNE </a:t>
            </a:r>
            <a:r>
              <a:rPr lang="fr-CA" sz="2800" b="1" dirty="0" err="1">
                <a:solidFill>
                  <a:schemeClr val="tx2"/>
                </a:solidFill>
                <a:latin typeface="Lucida Handwriting" panose="03010101010101010101" pitchFamily="66" charset="0"/>
              </a:rPr>
              <a:t>C.O</a:t>
            </a: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., </a:t>
            </a:r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comment affirmer solidairement mon expertise, </a:t>
            </a: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si </a:t>
            </a:r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je n’ose pas dire haut et fort  les convictions qui sont les miennes </a:t>
            </a: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à </a:t>
            </a:r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l’égard de ce fabuleux métier qui est le nôtre ! </a:t>
            </a:r>
          </a:p>
          <a:p>
            <a:pPr algn="ctr"/>
            <a:endParaRPr lang="fr-CA" sz="2800" b="1" dirty="0">
              <a:solidFill>
                <a:schemeClr val="tx2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Dans le contexte social actuel… et dans celui plus particulier de l’évolution de notre </a:t>
            </a: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profession durant </a:t>
            </a:r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ces dernières années… </a:t>
            </a:r>
          </a:p>
        </p:txBody>
      </p:sp>
    </p:spTree>
    <p:extLst>
      <p:ext uri="{BB962C8B-B14F-4D97-AF65-F5344CB8AC3E}">
        <p14:creationId xmlns:p14="http://schemas.microsoft.com/office/powerpoint/2010/main" val="18658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Phare du Borgot • &lt;a style=&quot;font-size:0.8em;&quot; href=&quot;http://www.flickr.com/photos/97446248@N00/13082886125/&quot; target=&quot;_blank&quot;&gt;View on Flickr&lt;/a&g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51" y="-51683"/>
            <a:ext cx="9161628" cy="5643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Image 2" descr="françois nadea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9" y="5888054"/>
            <a:ext cx="28575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181100"/>
            <a:ext cx="9144000" cy="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5" name="ZoneTexte 4"/>
          <p:cNvSpPr txBox="1"/>
          <p:nvPr>
            <p:custDataLst>
              <p:tags r:id="rId1"/>
            </p:custDataLst>
          </p:nvPr>
        </p:nvSpPr>
        <p:spPr>
          <a:xfrm>
            <a:off x="12525" y="5068660"/>
            <a:ext cx="911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Phare du </a:t>
            </a:r>
            <a:r>
              <a:rPr lang="fr-CA" sz="28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Borgot</a:t>
            </a:r>
            <a:r>
              <a:rPr lang="fr-CA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- Paysages des Îles-de-la-Madeleine</a:t>
            </a:r>
            <a:endParaRPr lang="fr-CA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>
            <p:custDataLst>
              <p:tags r:id="rId1"/>
            </p:custDataLst>
          </p:nvPr>
        </p:nvSpPr>
        <p:spPr>
          <a:xfrm>
            <a:off x="25051" y="1003320"/>
            <a:ext cx="911894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solidFill>
                  <a:schemeClr val="tx2"/>
                </a:solidFill>
              </a:rPr>
              <a:t>Trois questions pour amorcer nos échanges...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Mes réflexions face à tout cela...???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Si j’avais à créer une métaphore pour illustrer ma propre posture, que serait-elle?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En pensant à ma pratique actuelle, ou je me situerais sur cette échelle?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b="1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b="1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b="1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220080"/>
            <a:ext cx="9144000" cy="835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 vous...</a:t>
            </a:r>
            <a:endParaRPr lang="fr-CA" sz="4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186" y="5933830"/>
            <a:ext cx="8907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76087" y="5637787"/>
            <a:ext cx="1931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chemeClr val="tx2"/>
                </a:solidFill>
              </a:rPr>
              <a:t>Professeur de désespoir</a:t>
            </a:r>
            <a:endParaRPr lang="fr-CA" sz="2000" b="1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86454" y="5583522"/>
            <a:ext cx="2455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000" b="1" dirty="0">
                <a:solidFill>
                  <a:schemeClr val="tx2"/>
                </a:solidFill>
              </a:rPr>
              <a:t>Invincible porteur d’espoir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1105317" y="5530757"/>
            <a:ext cx="680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115365" y="5404366"/>
            <a:ext cx="0" cy="23705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900941" y="5408001"/>
            <a:ext cx="0" cy="23705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4342561" y="5407422"/>
            <a:ext cx="0" cy="23705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16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-1"/>
            <a:ext cx="9144000" cy="1402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 guise de conclusion, une autre perle d’inspiration</a:t>
            </a:r>
            <a:endParaRPr lang="fr-CA" sz="4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88442" y="5879776"/>
            <a:ext cx="641958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i="1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fr-CA" i="1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www.youtube.com/watch?v=YFwE1Sw8Kj0</a:t>
            </a:r>
            <a:r>
              <a:rPr lang="fr-CA" i="1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YFwE1Sw8Kj0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584000" y="1564429"/>
            <a:ext cx="5976000" cy="39575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6708" y="6334780"/>
            <a:ext cx="8907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CA" sz="2800" b="1" dirty="0" smtClean="0">
                <a:solidFill>
                  <a:schemeClr val="tx2"/>
                </a:solidFill>
              </a:rPr>
              <a:t>Marie Beauchesne, Vivre ne va pas de soi</a:t>
            </a:r>
            <a:endParaRPr lang="fr-CA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07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01" y="1553438"/>
            <a:ext cx="880579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Affirmons </a:t>
            </a:r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solidairement notre </a:t>
            </a: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expertise...</a:t>
            </a:r>
          </a:p>
          <a:p>
            <a:pPr algn="ctr"/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et </a:t>
            </a:r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pourquoi pas aussi notre  posture  </a:t>
            </a:r>
          </a:p>
          <a:p>
            <a:pPr algn="ctr"/>
            <a:endParaRPr lang="fr-CA" sz="2800" b="1" dirty="0" smtClean="0">
              <a:solidFill>
                <a:schemeClr val="tx2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  <a:ea typeface="+mj-ea"/>
                <a:cs typeface="+mj-cs"/>
              </a:rPr>
              <a:t>Porteur et porteuse d’espoir!</a:t>
            </a:r>
            <a:endParaRPr lang="fr-CA" sz="2800" b="1" dirty="0">
              <a:solidFill>
                <a:schemeClr val="tx2"/>
              </a:solidFill>
              <a:latin typeface="Lucida Handwriting" panose="03010101010101010101" pitchFamily="66" charset="0"/>
              <a:ea typeface="+mj-ea"/>
              <a:cs typeface="+mj-cs"/>
            </a:endParaRPr>
          </a:p>
          <a:p>
            <a:pPr algn="ctr"/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  <a:ea typeface="+mj-ea"/>
                <a:cs typeface="+mj-cs"/>
              </a:rPr>
              <a:t>Merci infiniment, bonne suite!</a:t>
            </a:r>
            <a:endParaRPr lang="fr-CA" sz="2800" b="1" dirty="0">
              <a:solidFill>
                <a:schemeClr val="tx2"/>
              </a:solidFill>
              <a:latin typeface="Lucida Handwriting" panose="03010101010101010101" pitchFamily="66" charset="0"/>
              <a:ea typeface="+mj-ea"/>
              <a:cs typeface="+mj-cs"/>
            </a:endParaRPr>
          </a:p>
          <a:p>
            <a:r>
              <a:rPr lang="fr-CA" sz="4300" b="1" dirty="0">
                <a:solidFill>
                  <a:srgbClr val="C00000"/>
                </a:solidFill>
                <a:ea typeface="+mj-ea"/>
                <a:cs typeface="+mj-cs"/>
              </a:rPr>
              <a:t> </a:t>
            </a:r>
          </a:p>
          <a:p>
            <a:endParaRPr lang="fr-CA" sz="2800" b="1" dirty="0">
              <a:solidFill>
                <a:schemeClr val="tx2"/>
              </a:solidFill>
            </a:endParaRPr>
          </a:p>
          <a:p>
            <a:endParaRPr lang="fr-CA" sz="2800" b="1" dirty="0" smtClean="0">
              <a:solidFill>
                <a:schemeClr val="tx2"/>
              </a:solidFill>
            </a:endParaRPr>
          </a:p>
          <a:p>
            <a:endParaRPr lang="fr-CA" sz="2800" b="1" dirty="0">
              <a:solidFill>
                <a:schemeClr val="tx2"/>
              </a:solidFill>
            </a:endParaRPr>
          </a:p>
          <a:p>
            <a:r>
              <a:rPr lang="fr-CA" b="1" dirty="0" smtClean="0">
                <a:solidFill>
                  <a:schemeClr val="tx2"/>
                </a:solidFill>
              </a:rPr>
              <a:t>Michèle</a:t>
            </a:r>
            <a:r>
              <a:rPr lang="fr-CA" b="1" dirty="0">
                <a:solidFill>
                  <a:schemeClr val="tx2"/>
                </a:solidFill>
              </a:rPr>
              <a:t>, juin </a:t>
            </a:r>
            <a:r>
              <a:rPr lang="fr-CA" b="1" dirty="0" smtClean="0">
                <a:solidFill>
                  <a:schemeClr val="tx2"/>
                </a:solidFill>
              </a:rPr>
              <a:t>2016 					</a:t>
            </a:r>
            <a:r>
              <a:rPr lang="fr-CA" b="1" dirty="0" smtClean="0">
                <a:solidFill>
                  <a:schemeClr val="tx2"/>
                </a:solidFill>
                <a:hlinkClick r:id="rId3"/>
              </a:rPr>
              <a:t>michele1.roberge@cstjean.qc.ca</a:t>
            </a:r>
            <a:endParaRPr lang="fr-CA" dirty="0"/>
          </a:p>
        </p:txBody>
      </p:sp>
      <p:sp>
        <p:nvSpPr>
          <p:cNvPr id="7" name="Titr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0" y="220080"/>
            <a:ext cx="9144000" cy="835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3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Alors j’ose cette invitation :</a:t>
            </a:r>
            <a:endParaRPr lang="fr-CA" sz="43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3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58" y="1"/>
            <a:ext cx="7704000" cy="68047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96198" y="6488668"/>
            <a:ext cx="4847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solidFill>
                  <a:schemeClr val="tx2"/>
                </a:solidFill>
              </a:rPr>
              <a:t>Extrait de : PAROLES D’IDÉAL	, Albin Michel, 1998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16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57658"/>
            <a:ext cx="9144000" cy="835646"/>
          </a:xfrm>
        </p:spPr>
        <p:txBody>
          <a:bodyPr>
            <a:normAutofit/>
          </a:bodyPr>
          <a:lstStyle/>
          <a:p>
            <a:r>
              <a:rPr lang="fr-C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L’histoire de cet atelier...</a:t>
            </a:r>
            <a:endParaRPr lang="fr-C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4" name="ZoneTexte 33"/>
          <p:cNvSpPr txBox="1"/>
          <p:nvPr>
            <p:custDataLst>
              <p:tags r:id="rId2"/>
            </p:custDataLst>
          </p:nvPr>
        </p:nvSpPr>
        <p:spPr>
          <a:xfrm>
            <a:off x="1206229" y="1478602"/>
            <a:ext cx="7776000" cy="41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</p:txBody>
      </p:sp>
      <p:sp>
        <p:nvSpPr>
          <p:cNvPr id="14" name="ZoneTexte 13"/>
          <p:cNvSpPr txBox="1"/>
          <p:nvPr>
            <p:custDataLst>
              <p:tags r:id="rId3"/>
            </p:custDataLst>
          </p:nvPr>
        </p:nvSpPr>
        <p:spPr>
          <a:xfrm>
            <a:off x="331200" y="1604636"/>
            <a:ext cx="84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Ou la transformation d’un moment</a:t>
            </a:r>
          </a:p>
          <a:p>
            <a:pPr algn="ctr"/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de réflexion critique</a:t>
            </a:r>
          </a:p>
        </p:txBody>
      </p:sp>
      <p:sp>
        <p:nvSpPr>
          <p:cNvPr id="15" name="ZoneTexte 14"/>
          <p:cNvSpPr txBox="1"/>
          <p:nvPr>
            <p:custDataLst>
              <p:tags r:id="rId4"/>
            </p:custDataLst>
          </p:nvPr>
        </p:nvSpPr>
        <p:spPr>
          <a:xfrm>
            <a:off x="331200" y="2558743"/>
            <a:ext cx="84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i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(indignation?)</a:t>
            </a:r>
            <a:endParaRPr lang="fr-CA" sz="2800" b="1" i="1" dirty="0">
              <a:solidFill>
                <a:schemeClr val="tx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6" name="ZoneTexte 15"/>
          <p:cNvSpPr txBox="1"/>
          <p:nvPr>
            <p:custDataLst>
              <p:tags r:id="rId5"/>
            </p:custDataLst>
          </p:nvPr>
        </p:nvSpPr>
        <p:spPr>
          <a:xfrm>
            <a:off x="332681" y="2997714"/>
            <a:ext cx="8480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vers </a:t>
            </a:r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un moment de création</a:t>
            </a: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...</a:t>
            </a:r>
          </a:p>
          <a:p>
            <a:pPr algn="ctr"/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g</a:t>
            </a: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râce </a:t>
            </a:r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à une </a:t>
            </a:r>
            <a:r>
              <a:rPr lang="fr-CA" sz="2800" b="1" dirty="0" err="1">
                <a:solidFill>
                  <a:schemeClr val="tx2"/>
                </a:solidFill>
                <a:latin typeface="Lucida Handwriting" panose="03010101010101010101" pitchFamily="66" charset="0"/>
              </a:rPr>
              <a:t>synchronicité</a:t>
            </a:r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 </a:t>
            </a: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inspirante</a:t>
            </a:r>
          </a:p>
          <a:p>
            <a:pPr algn="ctr"/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</a:rPr>
              <a:t>en </a:t>
            </a:r>
            <a:r>
              <a:rPr lang="fr-CA" sz="2800" b="1" dirty="0">
                <a:solidFill>
                  <a:schemeClr val="tx2"/>
                </a:solidFill>
                <a:latin typeface="Lucida Handwriting" panose="03010101010101010101" pitchFamily="66" charset="0"/>
              </a:rPr>
              <a:t>novembre 2015.</a:t>
            </a:r>
          </a:p>
        </p:txBody>
      </p:sp>
    </p:spTree>
    <p:extLst>
      <p:ext uri="{BB962C8B-B14F-4D97-AF65-F5344CB8AC3E}">
        <p14:creationId xmlns:p14="http://schemas.microsoft.com/office/powerpoint/2010/main" val="29886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57658"/>
            <a:ext cx="9144000" cy="835646"/>
          </a:xfrm>
        </p:spPr>
        <p:txBody>
          <a:bodyPr>
            <a:normAutofit/>
          </a:bodyPr>
          <a:lstStyle/>
          <a:p>
            <a:r>
              <a:rPr lang="fr-C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D’où je parle...</a:t>
            </a:r>
            <a:endParaRPr lang="fr-C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ZoneTexte 13"/>
          <p:cNvSpPr txBox="1"/>
          <p:nvPr>
            <p:custDataLst>
              <p:tags r:id="rId2"/>
            </p:custDataLst>
          </p:nvPr>
        </p:nvSpPr>
        <p:spPr>
          <a:xfrm>
            <a:off x="627947" y="1126382"/>
            <a:ext cx="7888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err="1" smtClean="0">
                <a:solidFill>
                  <a:schemeClr val="tx2"/>
                </a:solidFill>
              </a:rPr>
              <a:t>C.O</a:t>
            </a:r>
            <a:r>
              <a:rPr lang="fr-CA" sz="2800" b="1" dirty="0" smtClean="0">
                <a:solidFill>
                  <a:schemeClr val="tx2"/>
                </a:solidFill>
              </a:rPr>
              <a:t>. depuis 1993, ou à peu près... </a:t>
            </a:r>
          </a:p>
          <a:p>
            <a:pPr algn="ctr"/>
            <a:r>
              <a:rPr lang="fr-CA" sz="2800" b="1" dirty="0" smtClean="0">
                <a:solidFill>
                  <a:schemeClr val="tx2"/>
                </a:solidFill>
              </a:rPr>
              <a:t>suite à un baccalauréat en service social (1978),</a:t>
            </a:r>
          </a:p>
          <a:p>
            <a:pPr algn="ctr"/>
            <a:r>
              <a:rPr lang="fr-CA" sz="2800" b="1" dirty="0" smtClean="0">
                <a:solidFill>
                  <a:schemeClr val="tx2"/>
                </a:solidFill>
              </a:rPr>
              <a:t>puis une maîtrise en Orientation (1987-1993)</a:t>
            </a:r>
          </a:p>
          <a:p>
            <a:pPr algn="ctr"/>
            <a:r>
              <a:rPr lang="fr-CA" sz="2800" b="1" dirty="0" smtClean="0">
                <a:solidFill>
                  <a:schemeClr val="tx2"/>
                </a:solidFill>
              </a:rPr>
              <a:t> Université de Sherbrooke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52400" y="2953233"/>
            <a:ext cx="9144000" cy="835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Pratique diversifiée :</a:t>
            </a:r>
            <a:endParaRPr lang="fr-C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627947" y="3899854"/>
            <a:ext cx="788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CA" sz="2800" b="1" dirty="0" smtClean="0">
                <a:solidFill>
                  <a:schemeClr val="tx2"/>
                </a:solidFill>
              </a:rPr>
              <a:t>Centre de détention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630035" y="4418987"/>
            <a:ext cx="788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CA" sz="2800" b="1" dirty="0" smtClean="0">
                <a:solidFill>
                  <a:schemeClr val="tx2"/>
                </a:solidFill>
              </a:rPr>
              <a:t>Programme d’insertion aux Îles de la Madeleine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627946" y="4938120"/>
            <a:ext cx="7888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fr-CA" sz="2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CA" sz="2800" b="1" dirty="0" smtClean="0">
                <a:solidFill>
                  <a:schemeClr val="tx2"/>
                </a:solidFill>
              </a:rPr>
              <a:t>Conseillère en planification de carrière – 	moratoire sur le poisson de fond</a:t>
            </a:r>
            <a:endParaRPr lang="fr-CA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38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57658"/>
            <a:ext cx="9144000" cy="835646"/>
          </a:xfrm>
        </p:spPr>
        <p:txBody>
          <a:bodyPr>
            <a:normAutofit/>
          </a:bodyPr>
          <a:lstStyle/>
          <a:p>
            <a:r>
              <a:rPr lang="fr-C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Pratique diversifiée :</a:t>
            </a:r>
            <a:endParaRPr lang="fr-C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ZoneTexte 5"/>
          <p:cNvSpPr txBox="1"/>
          <p:nvPr>
            <p:custDataLst>
              <p:tags r:id="rId2"/>
            </p:custDataLst>
          </p:nvPr>
        </p:nvSpPr>
        <p:spPr>
          <a:xfrm>
            <a:off x="627945" y="1163740"/>
            <a:ext cx="7888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fr-CA" sz="2800" b="1" dirty="0" smtClean="0">
                <a:solidFill>
                  <a:schemeClr val="tx2"/>
                </a:solidFill>
              </a:rPr>
              <a:t>Centre Objectif travail de l’Estrie (devenu </a:t>
            </a:r>
            <a:r>
              <a:rPr lang="fr-CA" sz="2800" b="1" dirty="0" err="1" smtClean="0">
                <a:solidFill>
                  <a:schemeClr val="tx2"/>
                </a:solidFill>
              </a:rPr>
              <a:t>CORE</a:t>
            </a:r>
            <a:r>
              <a:rPr lang="fr-CA" sz="2800" b="1" dirty="0" smtClean="0">
                <a:solidFill>
                  <a:schemeClr val="tx2"/>
                </a:solidFill>
              </a:rPr>
              <a:t>)</a:t>
            </a:r>
          </a:p>
          <a:p>
            <a:pPr>
              <a:tabLst>
                <a:tab pos="450850" algn="l"/>
              </a:tabLst>
            </a:pPr>
            <a:r>
              <a:rPr lang="fr-CA" sz="2800" b="1" dirty="0">
                <a:solidFill>
                  <a:schemeClr val="tx2"/>
                </a:solidFill>
              </a:rPr>
              <a:t>	</a:t>
            </a:r>
            <a:r>
              <a:rPr lang="fr-CA" sz="2800" b="1" dirty="0" smtClean="0">
                <a:solidFill>
                  <a:schemeClr val="tx2"/>
                </a:solidFill>
              </a:rPr>
              <a:t>Bilan de compétences et counseling individuel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>
            <p:custDataLst>
              <p:tags r:id="rId3"/>
            </p:custDataLst>
          </p:nvPr>
        </p:nvSpPr>
        <p:spPr>
          <a:xfrm>
            <a:off x="627943" y="2632893"/>
            <a:ext cx="788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fr-CA" sz="2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	</a:t>
            </a:r>
            <a:r>
              <a:rPr lang="fr-CA" sz="2800" b="1" dirty="0" smtClean="0">
                <a:solidFill>
                  <a:schemeClr val="tx2"/>
                </a:solidFill>
              </a:rPr>
              <a:t>Projet Emploi - Office d’orientation de Genève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>
            <p:custDataLst>
              <p:tags r:id="rId4"/>
            </p:custDataLst>
          </p:nvPr>
        </p:nvSpPr>
        <p:spPr>
          <a:xfrm>
            <a:off x="627945" y="3152026"/>
            <a:ext cx="788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fr-CA" sz="2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	</a:t>
            </a:r>
            <a:r>
              <a:rPr lang="fr-CA" sz="2800" b="1" dirty="0" smtClean="0">
                <a:solidFill>
                  <a:schemeClr val="tx2"/>
                </a:solidFill>
              </a:rPr>
              <a:t>Centre de Bilan de Genève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10" name="ZoneTexte 9"/>
          <p:cNvSpPr txBox="1"/>
          <p:nvPr>
            <p:custDataLst>
              <p:tags r:id="rId5"/>
            </p:custDataLst>
          </p:nvPr>
        </p:nvSpPr>
        <p:spPr>
          <a:xfrm>
            <a:off x="627944" y="2113760"/>
            <a:ext cx="788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fr-CA" sz="2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	</a:t>
            </a:r>
            <a:r>
              <a:rPr lang="fr-CA" sz="2800" b="1" dirty="0" smtClean="0">
                <a:solidFill>
                  <a:schemeClr val="tx2"/>
                </a:solidFill>
              </a:rPr>
              <a:t>Option 45 et Formation-apprentissage 55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11" name="ZoneTexte 10"/>
          <p:cNvSpPr txBox="1"/>
          <p:nvPr>
            <p:custDataLst>
              <p:tags r:id="rId6"/>
            </p:custDataLst>
          </p:nvPr>
        </p:nvSpPr>
        <p:spPr>
          <a:xfrm>
            <a:off x="627944" y="3630389"/>
            <a:ext cx="7888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fr-CA" sz="2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	</a:t>
            </a:r>
            <a:r>
              <a:rPr lang="fr-CA" sz="2800" b="1" dirty="0" smtClean="0">
                <a:solidFill>
                  <a:schemeClr val="tx2"/>
                </a:solidFill>
              </a:rPr>
              <a:t>Cégep Saint-Jean-sur-Richelieu – avec une 	trajectoire en orientation, notamment auprès 	des étudiantes et étudiants en situation de 	handicap</a:t>
            </a:r>
            <a:endParaRPr lang="fr-CA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7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8" grpId="0" uiExpand="1" build="p"/>
      <p:bldP spid="10" grpId="0" uiExpand="1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257658"/>
            <a:ext cx="9144000" cy="835646"/>
          </a:xfrm>
        </p:spPr>
        <p:txBody>
          <a:bodyPr>
            <a:normAutofit/>
          </a:bodyPr>
          <a:lstStyle/>
          <a:p>
            <a:r>
              <a:rPr lang="fr-C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Et en parallèle :</a:t>
            </a:r>
            <a:endParaRPr lang="fr-CA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ZoneTexte 13"/>
          <p:cNvSpPr txBox="1"/>
          <p:nvPr>
            <p:custDataLst>
              <p:tags r:id="rId2"/>
            </p:custDataLst>
          </p:nvPr>
        </p:nvSpPr>
        <p:spPr>
          <a:xfrm>
            <a:off x="625857" y="1727580"/>
            <a:ext cx="788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CA" sz="2800" b="1" dirty="0" smtClean="0">
                <a:solidFill>
                  <a:schemeClr val="tx2"/>
                </a:solidFill>
              </a:rPr>
              <a:t>Supervision et enseignement en orientation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4" name="ZoneTexte 3"/>
          <p:cNvSpPr txBox="1"/>
          <p:nvPr>
            <p:custDataLst>
              <p:tags r:id="rId3"/>
            </p:custDataLst>
          </p:nvPr>
        </p:nvSpPr>
        <p:spPr>
          <a:xfrm>
            <a:off x="627945" y="2246352"/>
            <a:ext cx="7888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CA" sz="2800" b="1" dirty="0" smtClean="0">
                <a:solidFill>
                  <a:schemeClr val="tx2"/>
                </a:solidFill>
              </a:rPr>
              <a:t>Auteure de </a:t>
            </a:r>
            <a:r>
              <a:rPr lang="fr-CA" sz="2800" b="1" i="1" dirty="0" smtClean="0">
                <a:solidFill>
                  <a:schemeClr val="tx2"/>
                </a:solidFill>
              </a:rPr>
              <a:t>Tant d’hiver au cœur du changement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5" name="ZoneTexte 4"/>
          <p:cNvSpPr txBox="1"/>
          <p:nvPr>
            <p:custDataLst>
              <p:tags r:id="rId4"/>
            </p:custDataLst>
          </p:nvPr>
        </p:nvSpPr>
        <p:spPr>
          <a:xfrm>
            <a:off x="625856" y="2752598"/>
            <a:ext cx="7888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  <a:tabLst>
                <a:tab pos="450850" algn="l"/>
              </a:tabLst>
            </a:pPr>
            <a:r>
              <a:rPr lang="fr-CA" sz="2800" b="1" dirty="0" smtClean="0">
                <a:solidFill>
                  <a:schemeClr val="tx2"/>
                </a:solidFill>
              </a:rPr>
              <a:t>Projet de doctorat : </a:t>
            </a:r>
            <a:r>
              <a:rPr lang="fr-CA" sz="2800" b="1" i="1" dirty="0" smtClean="0">
                <a:solidFill>
                  <a:schemeClr val="tx2"/>
                </a:solidFill>
              </a:rPr>
              <a:t>Histoire de vie </a:t>
            </a:r>
            <a:r>
              <a:rPr lang="fr-CA" sz="2800" b="1" i="1" dirty="0" err="1" smtClean="0">
                <a:solidFill>
                  <a:schemeClr val="tx2"/>
                </a:solidFill>
              </a:rPr>
              <a:t>orientante</a:t>
            </a:r>
            <a:r>
              <a:rPr lang="fr-CA" sz="2800" b="1" dirty="0" smtClean="0">
                <a:solidFill>
                  <a:schemeClr val="tx2"/>
                </a:solidFill>
              </a:rPr>
              <a:t> Recherche et expérimentation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625855" y="3689731"/>
            <a:ext cx="7888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fr-CA" sz="2800" b="1" dirty="0" smtClean="0">
                <a:solidFill>
                  <a:schemeClr val="tx2"/>
                </a:solidFill>
              </a:rPr>
              <a:t>Animatrice de multiples ateliers sur Transition, histoire de vie et accompagnement</a:t>
            </a:r>
            <a:endParaRPr lang="fr-CA" sz="2800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>
            <p:custDataLst>
              <p:tags r:id="rId6"/>
            </p:custDataLst>
          </p:nvPr>
        </p:nvSpPr>
        <p:spPr>
          <a:xfrm>
            <a:off x="625855" y="4639390"/>
            <a:ext cx="7888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0850" algn="l"/>
              </a:tabLst>
            </a:pPr>
            <a:r>
              <a:rPr lang="fr-CA" sz="28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	</a:t>
            </a:r>
            <a:r>
              <a:rPr lang="fr-CA" sz="2800" b="1" dirty="0" smtClean="0">
                <a:solidFill>
                  <a:schemeClr val="tx2"/>
                </a:solidFill>
              </a:rPr>
              <a:t>Actuellement en démarche de </a:t>
            </a:r>
            <a:r>
              <a:rPr lang="fr-CA" sz="2800" b="1" i="1" dirty="0" smtClean="0">
                <a:solidFill>
                  <a:schemeClr val="tx2"/>
                </a:solidFill>
              </a:rPr>
              <a:t>Sens et projet de 	vie</a:t>
            </a:r>
            <a:r>
              <a:rPr lang="fr-CA" sz="2800" b="1" dirty="0" smtClean="0">
                <a:solidFill>
                  <a:schemeClr val="tx2"/>
                </a:solidFill>
              </a:rPr>
              <a:t>...</a:t>
            </a:r>
            <a:endParaRPr lang="fr-CA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40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525" y="693336"/>
            <a:ext cx="9144000" cy="129057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C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question du sens...</a:t>
            </a:r>
            <a:br>
              <a:rPr lang="fr-CA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fr-CA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Une préoccupation récurrente </a:t>
            </a:r>
            <a:br>
              <a:rPr lang="fr-CA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</a:br>
            <a:r>
              <a:rPr lang="fr-CA" sz="31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et essence-</a:t>
            </a:r>
            <a:r>
              <a:rPr lang="fr-CA" sz="31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anose="03010101010101010101" pitchFamily="66" charset="0"/>
              </a:rPr>
              <a:t>ielle</a:t>
            </a:r>
            <a:endParaRPr lang="fr-CA" sz="31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7" name="ZoneTexte 6"/>
          <p:cNvSpPr txBox="1"/>
          <p:nvPr>
            <p:custDataLst>
              <p:tags r:id="rId2"/>
            </p:custDataLst>
          </p:nvPr>
        </p:nvSpPr>
        <p:spPr>
          <a:xfrm>
            <a:off x="25051" y="2328167"/>
            <a:ext cx="91189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Les conseillers et conseillères d’orientation,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par leur expertise de la relation individu-travail-formation, </a:t>
            </a:r>
            <a:r>
              <a:rPr lang="fr-CA" sz="28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visent le mieux-être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personnel et professionnel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mobilisant le potentiel des personnes 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et les </a:t>
            </a:r>
            <a:r>
              <a:rPr lang="fr-CA" sz="2800" b="1" i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aidant à prendre leur place dans la société</a:t>
            </a:r>
          </a:p>
          <a:p>
            <a:pPr algn="ctr">
              <a:tabLst>
                <a:tab pos="450850" algn="l"/>
              </a:tabLst>
            </a:pPr>
            <a:r>
              <a:rPr lang="fr-CA" sz="2800" b="1" i="1" dirty="0" smtClean="0">
                <a:solidFill>
                  <a:schemeClr val="tx2"/>
                </a:solidFill>
                <a:sym typeface="Wingdings" panose="05000000000000000000" pitchFamily="2" charset="2"/>
              </a:rPr>
              <a:t>tout au long de la vie.</a:t>
            </a:r>
            <a:endParaRPr lang="fr-CA" sz="2800" b="1" i="1" dirty="0">
              <a:solidFill>
                <a:schemeClr val="tx2"/>
              </a:solidFill>
            </a:endParaRPr>
          </a:p>
        </p:txBody>
      </p:sp>
      <p:sp>
        <p:nvSpPr>
          <p:cNvPr id="3" name="ZoneTexte 2"/>
          <p:cNvSpPr txBox="1"/>
          <p:nvPr>
            <p:custDataLst>
              <p:tags r:id="rId3"/>
            </p:custDataLst>
          </p:nvPr>
        </p:nvSpPr>
        <p:spPr>
          <a:xfrm>
            <a:off x="5787025" y="6125227"/>
            <a:ext cx="3283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 smtClean="0">
                <a:solidFill>
                  <a:schemeClr val="tx2"/>
                </a:solidFill>
              </a:rPr>
              <a:t>Énoncé de pertinence sociale</a:t>
            </a:r>
            <a:endParaRPr lang="fr-CA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8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9"/>
          <a:stretch/>
        </p:blipFill>
        <p:spPr>
          <a:xfrm>
            <a:off x="0" y="-36576"/>
            <a:ext cx="9157985" cy="68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2566416" y="85344"/>
            <a:ext cx="40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b="1" dirty="0" smtClean="0">
                <a:latin typeface="Lucida Handwriting" panose="03010101010101010101" pitchFamily="66" charset="0"/>
              </a:rPr>
              <a:t>Parce que</a:t>
            </a:r>
            <a:endParaRPr lang="fr-CA" sz="3600" b="1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66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>
            <p:custDataLst>
              <p:tags r:id="rId1"/>
            </p:custDataLst>
          </p:nvPr>
        </p:nvSpPr>
        <p:spPr>
          <a:xfrm>
            <a:off x="12526" y="1368505"/>
            <a:ext cx="91189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0850" algn="l"/>
              </a:tabLst>
            </a:pP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  <a:sym typeface="Wingdings" panose="05000000000000000000" pitchFamily="2" charset="2"/>
              </a:rPr>
              <a:t>Il me semble que pour réaliser pleinement notre mission, nous ne pouvons faire l’économie d’une réflexion sur la posture que nous avons face à l’autre...</a:t>
            </a:r>
          </a:p>
          <a:p>
            <a:pPr algn="ctr">
              <a:tabLst>
                <a:tab pos="450850" algn="l"/>
              </a:tabLst>
            </a:pPr>
            <a:endParaRPr lang="fr-CA" sz="2800" b="1" dirty="0">
              <a:solidFill>
                <a:schemeClr val="tx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5" name="Titr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0" y="257658"/>
            <a:ext cx="9144000" cy="8356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Réflexions sur ma/notre posture :</a:t>
            </a:r>
          </a:p>
        </p:txBody>
      </p:sp>
      <p:sp>
        <p:nvSpPr>
          <p:cNvPr id="8" name="ZoneTexte 7"/>
          <p:cNvSpPr txBox="1"/>
          <p:nvPr>
            <p:custDataLst>
              <p:tags r:id="rId3"/>
            </p:custDataLst>
          </p:nvPr>
        </p:nvSpPr>
        <p:spPr>
          <a:xfrm>
            <a:off x="12524" y="3389423"/>
            <a:ext cx="9118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0850" algn="l"/>
              </a:tabLst>
            </a:pP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  <a:sym typeface="Wingdings" panose="05000000000000000000" pitchFamily="2" charset="2"/>
              </a:rPr>
              <a:t>Quelle position, posture j’adopte dans la relation avec ceux et celles que j’ai le privilège d’accompagner?</a:t>
            </a:r>
            <a:endParaRPr lang="fr-CA" sz="2800" b="1" dirty="0">
              <a:solidFill>
                <a:schemeClr val="tx2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9" name="ZoneTexte 8"/>
          <p:cNvSpPr txBox="1"/>
          <p:nvPr>
            <p:custDataLst>
              <p:tags r:id="rId4"/>
            </p:custDataLst>
          </p:nvPr>
        </p:nvSpPr>
        <p:spPr>
          <a:xfrm>
            <a:off x="12524" y="5036535"/>
            <a:ext cx="91189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0850" algn="l"/>
              </a:tabLst>
            </a:pP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  <a:sym typeface="Wingdings" panose="05000000000000000000" pitchFamily="2" charset="2"/>
              </a:rPr>
              <a:t>Quelle est ma vision de cet autre que j’accompagne?</a:t>
            </a:r>
          </a:p>
          <a:p>
            <a:pPr algn="ctr">
              <a:tabLst>
                <a:tab pos="450850" algn="l"/>
              </a:tabLst>
            </a:pPr>
            <a:r>
              <a:rPr lang="fr-CA" sz="2800" b="1" dirty="0" smtClean="0">
                <a:solidFill>
                  <a:schemeClr val="tx2"/>
                </a:solidFill>
                <a:latin typeface="Lucida Handwriting" panose="03010101010101010101" pitchFamily="66" charset="0"/>
                <a:sym typeface="Wingdings" panose="05000000000000000000" pitchFamily="2" charset="2"/>
              </a:rPr>
              <a:t>Quel regard je porte sur elle... sur lui?</a:t>
            </a:r>
            <a:endParaRPr lang="fr-CA" sz="2800" b="1" dirty="0">
              <a:solidFill>
                <a:schemeClr val="tx2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1002</Words>
  <Application>Microsoft Office PowerPoint</Application>
  <PresentationFormat>Affichage à l'écran (4:3)</PresentationFormat>
  <Paragraphs>138</Paragraphs>
  <Slides>27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Lucida Handwriting</vt:lpstr>
      <vt:lpstr>Times New Roman</vt:lpstr>
      <vt:lpstr>Wingdings</vt:lpstr>
      <vt:lpstr>Thème Office</vt:lpstr>
      <vt:lpstr>Utilité sociale des C.O.</vt:lpstr>
      <vt:lpstr>Plan de la présentation</vt:lpstr>
      <vt:lpstr>L’histoire de cet atelier...</vt:lpstr>
      <vt:lpstr>D’où je parle...</vt:lpstr>
      <vt:lpstr>Pratique diversifiée :</vt:lpstr>
      <vt:lpstr>Et en parallèle :</vt:lpstr>
      <vt:lpstr>La question du sens... Une préoccupation récurrente  et essence-ielle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Cegep Saint-Jean-sur-Richelieu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Lorraine Hinse</dc:creator>
  <cp:lastModifiedBy>Michele1 Roberge</cp:lastModifiedBy>
  <cp:revision>93</cp:revision>
  <dcterms:created xsi:type="dcterms:W3CDTF">2016-05-30T14:55:54Z</dcterms:created>
  <dcterms:modified xsi:type="dcterms:W3CDTF">2016-06-15T12:55:17Z</dcterms:modified>
</cp:coreProperties>
</file>