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8" r:id="rId1"/>
  </p:sldMasterIdLst>
  <p:notesMasterIdLst>
    <p:notesMasterId r:id="rId21"/>
  </p:notesMasterIdLst>
  <p:sldIdLst>
    <p:sldId id="256" r:id="rId2"/>
    <p:sldId id="257" r:id="rId3"/>
    <p:sldId id="258" r:id="rId4"/>
    <p:sldId id="259" r:id="rId5"/>
    <p:sldId id="260" r:id="rId6"/>
    <p:sldId id="264" r:id="rId7"/>
    <p:sldId id="265" r:id="rId8"/>
    <p:sldId id="266" r:id="rId9"/>
    <p:sldId id="261" r:id="rId10"/>
    <p:sldId id="267" r:id="rId11"/>
    <p:sldId id="272" r:id="rId12"/>
    <p:sldId id="273" r:id="rId13"/>
    <p:sldId id="268" r:id="rId14"/>
    <p:sldId id="269" r:id="rId15"/>
    <p:sldId id="270" r:id="rId16"/>
    <p:sldId id="271" r:id="rId17"/>
    <p:sldId id="263" r:id="rId18"/>
    <p:sldId id="274" r:id="rId19"/>
    <p:sldId id="26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yne" initials="LB" lastIdx="3" clrIdx="0">
    <p:extLst>
      <p:ext uri="{19B8F6BF-5375-455C-9EA6-DF929625EA0E}">
        <p15:presenceInfo xmlns:p15="http://schemas.microsoft.com/office/powerpoint/2012/main" userId="Lyn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AFC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1582" autoAdjust="0"/>
  </p:normalViewPr>
  <p:slideViewPr>
    <p:cSldViewPr snapToGrid="0">
      <p:cViewPr varScale="1">
        <p:scale>
          <a:sx n="77" d="100"/>
          <a:sy n="77" d="100"/>
        </p:scale>
        <p:origin x="126"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3D2EFC-DF4C-474F-938E-35A12072CDF1}" type="datetimeFigureOut">
              <a:rPr lang="fr-CA" smtClean="0"/>
              <a:t>2016-06-04</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748759-99ED-4845-9B00-3BB2E28F52C3}" type="slidenum">
              <a:rPr lang="fr-CA" smtClean="0"/>
              <a:t>‹N°›</a:t>
            </a:fld>
            <a:endParaRPr lang="fr-CA"/>
          </a:p>
        </p:txBody>
      </p:sp>
    </p:spTree>
    <p:extLst>
      <p:ext uri="{BB962C8B-B14F-4D97-AF65-F5344CB8AC3E}">
        <p14:creationId xmlns:p14="http://schemas.microsoft.com/office/powerpoint/2010/main" val="3259705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Qui suis-je : tutrice tenue de dossier et éthique depuis près de 10 ans; membre du comité d’inspection et comité de la réglementation;</a:t>
            </a:r>
            <a:r>
              <a:rPr lang="fr-CA" baseline="0" dirty="0" smtClean="0"/>
              <a:t> pratique dans plusieurs domaines</a:t>
            </a:r>
            <a:endParaRPr lang="fr-CA" dirty="0"/>
          </a:p>
        </p:txBody>
      </p:sp>
      <p:sp>
        <p:nvSpPr>
          <p:cNvPr id="4" name="Espace réservé du numéro de diapositive 3"/>
          <p:cNvSpPr>
            <a:spLocks noGrp="1"/>
          </p:cNvSpPr>
          <p:nvPr>
            <p:ph type="sldNum" sz="quarter" idx="10"/>
          </p:nvPr>
        </p:nvSpPr>
        <p:spPr/>
        <p:txBody>
          <a:bodyPr/>
          <a:lstStyle/>
          <a:p>
            <a:fld id="{D4748759-99ED-4845-9B00-3BB2E28F52C3}" type="slidenum">
              <a:rPr lang="fr-CA" smtClean="0"/>
              <a:t>1</a:t>
            </a:fld>
            <a:endParaRPr lang="fr-CA"/>
          </a:p>
        </p:txBody>
      </p:sp>
    </p:spTree>
    <p:extLst>
      <p:ext uri="{BB962C8B-B14F-4D97-AF65-F5344CB8AC3E}">
        <p14:creationId xmlns:p14="http://schemas.microsoft.com/office/powerpoint/2010/main" val="3971750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Points d’achoppement</a:t>
            </a:r>
            <a:r>
              <a:rPr lang="fr-CA" baseline="0" dirty="0" smtClean="0"/>
              <a:t> que j’ai relevé par expérience, par les commentaires reçus de certains inspecteurs = je passe par un cas pour illustrer mes propos…</a:t>
            </a:r>
          </a:p>
          <a:p>
            <a:endParaRPr lang="fr-CA" dirty="0" smtClean="0"/>
          </a:p>
          <a:p>
            <a:r>
              <a:rPr lang="fr-CA" dirty="0" smtClean="0"/>
              <a:t>Se </a:t>
            </a:r>
            <a:r>
              <a:rPr lang="fr-CA" dirty="0" smtClean="0"/>
              <a:t>servir du motif de consultation comme fil conducteur dans la rédaction de vos notes + inscrire ceux</a:t>
            </a:r>
            <a:r>
              <a:rPr lang="fr-CA" baseline="0" dirty="0" smtClean="0"/>
              <a:t> des tiers s’il y a </a:t>
            </a:r>
            <a:r>
              <a:rPr lang="fr-CA" baseline="0" dirty="0" smtClean="0"/>
              <a:t>lieu</a:t>
            </a:r>
          </a:p>
          <a:p>
            <a:endParaRPr lang="fr-CA" baseline="0" dirty="0" smtClean="0"/>
          </a:p>
          <a:p>
            <a:r>
              <a:rPr lang="fr-CA" baseline="0" dirty="0" smtClean="0"/>
              <a:t>Parce que j’ai le motif de consultation, je n’ai pas à y revenir durant la rencontre : Faux</a:t>
            </a:r>
          </a:p>
          <a:p>
            <a:endParaRPr lang="fr-CA" baseline="0" dirty="0" smtClean="0"/>
          </a:p>
          <a:p>
            <a:r>
              <a:rPr lang="fr-CA" baseline="0" dirty="0" smtClean="0"/>
              <a:t>Comme voit la psy = cela me dit que ce pourrait être pertinent de partager de l’info avec elle, d’aller chercher de l’info. De quelles façons? À voir tout de suite après</a:t>
            </a:r>
          </a:p>
          <a:p>
            <a:pPr marL="0" marR="0" indent="0" algn="l" defTabSz="914400" rtl="0" eaLnBrk="1" fontAlgn="auto" latinLnBrk="0" hangingPunct="1">
              <a:lnSpc>
                <a:spcPct val="100000"/>
              </a:lnSpc>
              <a:spcBef>
                <a:spcPts val="0"/>
              </a:spcBef>
              <a:spcAft>
                <a:spcPts val="0"/>
              </a:spcAft>
              <a:buClrTx/>
              <a:buSzTx/>
              <a:buFontTx/>
              <a:buNone/>
              <a:tabLst/>
              <a:defRPr/>
            </a:pPr>
            <a:endParaRPr lang="fr-CA" baseline="0" dirty="0" smtClean="0"/>
          </a:p>
          <a:p>
            <a:r>
              <a:rPr lang="fr-CA" baseline="0" dirty="0" smtClean="0"/>
              <a:t>D’où ça vient?  Selon Code civil, </a:t>
            </a:r>
            <a:r>
              <a:rPr lang="fr-CA" sz="1200" b="1" i="0" kern="1200" dirty="0" smtClean="0">
                <a:solidFill>
                  <a:schemeClr val="tx1"/>
                </a:solidFill>
                <a:effectLst/>
                <a:latin typeface="+mn-lt"/>
                <a:ea typeface="+mn-ea"/>
                <a:cs typeface="+mn-cs"/>
              </a:rPr>
              <a:t>10.</a:t>
            </a:r>
            <a:r>
              <a:rPr lang="fr-CA" sz="1200" b="0" i="0" kern="1200" dirty="0" smtClean="0">
                <a:solidFill>
                  <a:schemeClr val="tx1"/>
                </a:solidFill>
                <a:effectLst/>
                <a:latin typeface="+mn-lt"/>
                <a:ea typeface="+mn-ea"/>
                <a:cs typeface="+mn-cs"/>
              </a:rPr>
              <a:t> Toute personne est inviolable et a droit à son intégrité.  Sauf dans les cas prévus par la loi, nul ne peut lui porter atteinte sans son consentement libre et éclairé.</a:t>
            </a:r>
          </a:p>
          <a:p>
            <a:r>
              <a:rPr lang="fr-CA" sz="1200" b="0" i="0" kern="1200" dirty="0" smtClean="0">
                <a:solidFill>
                  <a:schemeClr val="tx1"/>
                </a:solidFill>
                <a:effectLst/>
                <a:latin typeface="+mn-lt"/>
                <a:ea typeface="+mn-ea"/>
                <a:cs typeface="+mn-cs"/>
              </a:rPr>
              <a:t>Comment s’assurer qu’il est libre</a:t>
            </a:r>
            <a:r>
              <a:rPr lang="fr-CA" sz="1200" b="0" i="0" kern="1200" baseline="0" dirty="0" smtClean="0">
                <a:solidFill>
                  <a:schemeClr val="tx1"/>
                </a:solidFill>
                <a:effectLst/>
                <a:latin typeface="+mn-lt"/>
                <a:ea typeface="+mn-ea"/>
                <a:cs typeface="+mn-cs"/>
              </a:rPr>
              <a:t> ??  Et éclairé??</a:t>
            </a:r>
            <a:endParaRPr lang="fr-CA" sz="1200" b="0" i="0" kern="1200" dirty="0" smtClean="0">
              <a:solidFill>
                <a:schemeClr val="tx1"/>
              </a:solidFill>
              <a:effectLst/>
              <a:latin typeface="+mn-lt"/>
              <a:ea typeface="+mn-ea"/>
              <a:cs typeface="+mn-cs"/>
            </a:endParaRPr>
          </a:p>
          <a:p>
            <a:r>
              <a:rPr lang="fr-CA" baseline="0" dirty="0" smtClean="0"/>
              <a:t>À quoi sert le consentement libre et éclairé?? Voir la portée clinique du consentement libre et éclairé?? (démystifier le mot clinique)</a:t>
            </a:r>
          </a:p>
          <a:p>
            <a:r>
              <a:rPr lang="fr-CA" baseline="0" dirty="0" smtClean="0"/>
              <a:t>Que doit-on retrouver au dossier?</a:t>
            </a:r>
          </a:p>
          <a:p>
            <a:endParaRPr lang="fr-CA" dirty="0" smtClean="0"/>
          </a:p>
          <a:p>
            <a:r>
              <a:rPr lang="fr-CA" b="1" baseline="0" dirty="0" smtClean="0"/>
              <a:t>Consentement évolutif </a:t>
            </a:r>
            <a:r>
              <a:rPr lang="fr-CA" baseline="0" dirty="0" smtClean="0"/>
              <a:t>= le voir comme outil clinique et non comme outil réglementaire. = ce n’est pas parce que je l’ai abordé une fois que c’est fini… </a:t>
            </a:r>
          </a:p>
          <a:p>
            <a:r>
              <a:rPr lang="fr-CA" baseline="0" dirty="0" smtClean="0"/>
              <a:t>Mais dois-je à chaque fois rappeler que je suis membre d’un ordre, que je peux travailler avec lui de telle ou telle façon, …  ?</a:t>
            </a:r>
            <a:endParaRPr lang="fr-CA" dirty="0" smtClean="0"/>
          </a:p>
          <a:p>
            <a:endParaRPr lang="fr-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CA" baseline="0" dirty="0" smtClean="0"/>
              <a:t>Départager consentement libre et éclairé d’autorisation de transmission à des tiers.  </a:t>
            </a:r>
          </a:p>
          <a:p>
            <a:pPr marL="0" marR="0" indent="0" algn="l" defTabSz="914400" rtl="0" eaLnBrk="1" fontAlgn="auto" latinLnBrk="0" hangingPunct="1">
              <a:lnSpc>
                <a:spcPct val="100000"/>
              </a:lnSpc>
              <a:spcBef>
                <a:spcPts val="0"/>
              </a:spcBef>
              <a:spcAft>
                <a:spcPts val="0"/>
              </a:spcAft>
              <a:buClrTx/>
              <a:buSzTx/>
              <a:buFontTx/>
              <a:buNone/>
              <a:tabLst/>
              <a:defRPr/>
            </a:pPr>
            <a:r>
              <a:rPr lang="fr-CA" baseline="0" dirty="0" smtClean="0"/>
              <a:t>Pour la psychologue = je pourrais intégrer dans mon consentement libre et éclairé une autorisation de transmission d’infos  ou faire une feuille à part si cela vient après</a:t>
            </a:r>
            <a:endParaRPr lang="fr-CA"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CA" baseline="0" dirty="0" smtClean="0"/>
          </a:p>
          <a:p>
            <a:r>
              <a:rPr lang="fr-CA" dirty="0" smtClean="0"/>
              <a:t>POUR PAGE SUIVANTE : exercice concernant l’article 3 alinéa 5 </a:t>
            </a:r>
            <a:r>
              <a:rPr lang="fr-CA" baseline="0" dirty="0" smtClean="0"/>
              <a:t> : le </a:t>
            </a:r>
            <a:r>
              <a:rPr lang="fr-CA" baseline="0" dirty="0" err="1" smtClean="0"/>
              <a:t>c.o</a:t>
            </a:r>
            <a:r>
              <a:rPr lang="fr-CA" baseline="0" dirty="0" smtClean="0"/>
              <a:t>. doit consigner au dossier de chaque client une évaluation de la situation propre au client qui intègre le fonctionnement psychologique, les ressources personnelles et les conditions du milieu.  = Pourquoi avons-nous cette obligation de retrouver ceci au dossier?</a:t>
            </a:r>
          </a:p>
          <a:p>
            <a:r>
              <a:rPr lang="fr-CA" baseline="0" dirty="0" smtClean="0"/>
              <a:t>= Font </a:t>
            </a:r>
            <a:r>
              <a:rPr lang="fr-CA" baseline="0" dirty="0" smtClean="0"/>
              <a:t>partie de notre champ d’exercice reconnu = nous sommes les seuls au </a:t>
            </a:r>
            <a:r>
              <a:rPr lang="fr-CA" baseline="0" dirty="0" err="1" smtClean="0"/>
              <a:t>Qc</a:t>
            </a:r>
            <a:endParaRPr lang="fr-CA" baseline="0" dirty="0" smtClean="0"/>
          </a:p>
          <a:p>
            <a:endParaRPr lang="fr-CA" baseline="0" dirty="0" smtClean="0"/>
          </a:p>
          <a:p>
            <a:r>
              <a:rPr lang="fr-CA" baseline="0" dirty="0" smtClean="0"/>
              <a:t>Maintenant, notez ce que vous voyez se rapportant à ces trois dimensions et on y revient. 2 pages d’infos. </a:t>
            </a:r>
            <a:r>
              <a:rPr lang="fr-CA" b="1" u="sng" baseline="0" dirty="0" smtClean="0"/>
              <a:t>(relire intro avant)</a:t>
            </a:r>
          </a:p>
          <a:p>
            <a:endParaRPr lang="fr-CA" baseline="0" dirty="0" smtClean="0"/>
          </a:p>
        </p:txBody>
      </p:sp>
      <p:sp>
        <p:nvSpPr>
          <p:cNvPr id="4" name="Espace réservé du numéro de diapositive 3"/>
          <p:cNvSpPr>
            <a:spLocks noGrp="1"/>
          </p:cNvSpPr>
          <p:nvPr>
            <p:ph type="sldNum" sz="quarter" idx="10"/>
          </p:nvPr>
        </p:nvSpPr>
        <p:spPr/>
        <p:txBody>
          <a:bodyPr/>
          <a:lstStyle/>
          <a:p>
            <a:fld id="{D4748759-99ED-4845-9B00-3BB2E28F52C3}" type="slidenum">
              <a:rPr lang="fr-CA" smtClean="0"/>
              <a:t>10</a:t>
            </a:fld>
            <a:endParaRPr lang="fr-CA"/>
          </a:p>
        </p:txBody>
      </p:sp>
    </p:spTree>
    <p:extLst>
      <p:ext uri="{BB962C8B-B14F-4D97-AF65-F5344CB8AC3E}">
        <p14:creationId xmlns:p14="http://schemas.microsoft.com/office/powerpoint/2010/main" val="2702970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baseline="0" dirty="0" smtClean="0"/>
              <a:t>Que peut-on ressortir de son fonctionnement psychologique : soulève des hypothèses quant à sa motivation? Quels intérêts nomme-t-il?  Hypothèse de besoin de reconnaissance?</a:t>
            </a:r>
          </a:p>
          <a:p>
            <a:endParaRPr lang="fr-CA" dirty="0" smtClean="0"/>
          </a:p>
          <a:p>
            <a:r>
              <a:rPr lang="fr-CA" dirty="0" smtClean="0"/>
              <a:t>Qu’est-ce</a:t>
            </a:r>
            <a:r>
              <a:rPr lang="fr-CA" baseline="0" dirty="0" smtClean="0"/>
              <a:t> </a:t>
            </a:r>
            <a:r>
              <a:rPr lang="fr-CA" baseline="0" dirty="0" smtClean="0"/>
              <a:t>que ça nous dit de ses ressources personnelles, au niveau des acquis scolaires : il a surement les maths et les sciences fortes. Avec quelle note? À valider</a:t>
            </a:r>
            <a:r>
              <a:rPr lang="fr-CA" baseline="0" dirty="0" smtClean="0"/>
              <a:t>… Il a une cote R de 21</a:t>
            </a:r>
          </a:p>
          <a:p>
            <a:endParaRPr lang="fr-CA" baseline="0" dirty="0" smtClean="0"/>
          </a:p>
          <a:p>
            <a:r>
              <a:rPr lang="fr-CA" baseline="0" dirty="0" smtClean="0"/>
              <a:t>Que </a:t>
            </a:r>
            <a:r>
              <a:rPr lang="fr-CA" baseline="0" dirty="0" smtClean="0"/>
              <a:t>peut-on dire des conditions de son milieu : milieu familial </a:t>
            </a:r>
            <a:r>
              <a:rPr lang="fr-CA" baseline="0" dirty="0" err="1" smtClean="0"/>
              <a:t>pronant</a:t>
            </a:r>
            <a:r>
              <a:rPr lang="fr-CA" baseline="0" dirty="0" smtClean="0"/>
              <a:t> les études universitaires? </a:t>
            </a:r>
            <a:r>
              <a:rPr lang="fr-CA" baseline="0" dirty="0" smtClean="0"/>
              <a:t>Frère </a:t>
            </a:r>
            <a:r>
              <a:rPr lang="fr-CA" baseline="0" dirty="0" smtClean="0"/>
              <a:t>faisant des études de médecine qui est valorisé par ses </a:t>
            </a:r>
            <a:r>
              <a:rPr lang="fr-CA" baseline="0" dirty="0" smtClean="0"/>
              <a:t>parents…Que font les parents? </a:t>
            </a:r>
          </a:p>
          <a:p>
            <a:endParaRPr lang="fr-CA" baseline="0" dirty="0" smtClean="0"/>
          </a:p>
          <a:p>
            <a:r>
              <a:rPr lang="fr-CA" baseline="0" dirty="0" smtClean="0"/>
              <a:t>Quels éléments sont manquants et seraient pertinents à aller chercher? Santé physique et psychologique, </a:t>
            </a:r>
            <a:r>
              <a:rPr lang="fr-CA" baseline="0" dirty="0" smtClean="0"/>
              <a:t>médicaments</a:t>
            </a:r>
          </a:p>
          <a:p>
            <a:endParaRPr lang="fr-CA" baseline="0" dirty="0" smtClean="0"/>
          </a:p>
          <a:p>
            <a:r>
              <a:rPr lang="fr-CA" baseline="0" dirty="0" smtClean="0"/>
              <a:t>Au 2</a:t>
            </a:r>
            <a:r>
              <a:rPr lang="fr-CA" baseline="30000" dirty="0" smtClean="0"/>
              <a:t>e</a:t>
            </a:r>
            <a:r>
              <a:rPr lang="fr-CA" baseline="0" dirty="0" smtClean="0"/>
              <a:t> rendez-vous : comme vous n’avez pu faire le tour de quelques éléments, vous revenez sur la santé de </a:t>
            </a:r>
            <a:r>
              <a:rPr lang="fr-CA" baseline="0" dirty="0" smtClean="0"/>
              <a:t>François (</a:t>
            </a:r>
            <a:r>
              <a:rPr lang="fr-CA" b="1" baseline="0" dirty="0" smtClean="0"/>
              <a:t>importance d’aller vérifier médication</a:t>
            </a:r>
            <a:r>
              <a:rPr lang="fr-CA" baseline="0" dirty="0" smtClean="0"/>
              <a:t>)  = il vous dit prendre du Concerta (TDAH)  = </a:t>
            </a:r>
            <a:r>
              <a:rPr lang="fr-CA" baseline="0" dirty="0" smtClean="0"/>
              <a:t>Qu’est-ce que ça change dans notre intervention? Dans ce qu’on écrit au dossier? </a:t>
            </a:r>
            <a:endParaRPr lang="fr-CA" baseline="0" dirty="0" smtClean="0"/>
          </a:p>
          <a:p>
            <a:endParaRPr lang="fr-CA" baseline="0" dirty="0" smtClean="0"/>
          </a:p>
          <a:p>
            <a:r>
              <a:rPr lang="fr-CA" baseline="0" dirty="0" smtClean="0"/>
              <a:t>Nous </a:t>
            </a:r>
            <a:r>
              <a:rPr lang="fr-CA" baseline="0" dirty="0" smtClean="0"/>
              <a:t>sommes passé </a:t>
            </a:r>
            <a:r>
              <a:rPr lang="fr-CA" baseline="0" dirty="0" smtClean="0"/>
              <a:t>d’une évaluation à l’activité </a:t>
            </a:r>
            <a:r>
              <a:rPr lang="fr-CA" baseline="0" dirty="0" smtClean="0"/>
              <a:t>réservée du PL21 : évaluer une personne atteinte d’un trouble mental ou neuropsychologique attesté par un </a:t>
            </a:r>
            <a:r>
              <a:rPr lang="fr-CA" baseline="0" dirty="0" smtClean="0"/>
              <a:t>diagnostic = qu’est-ce que ça change?</a:t>
            </a:r>
            <a:endParaRPr lang="fr-CA" baseline="0" dirty="0" smtClean="0"/>
          </a:p>
          <a:p>
            <a:endParaRPr lang="fr-CA" baseline="0" dirty="0" smtClean="0"/>
          </a:p>
        </p:txBody>
      </p:sp>
      <p:sp>
        <p:nvSpPr>
          <p:cNvPr id="4" name="Espace réservé du numéro de diapositive 3"/>
          <p:cNvSpPr>
            <a:spLocks noGrp="1"/>
          </p:cNvSpPr>
          <p:nvPr>
            <p:ph type="sldNum" sz="quarter" idx="10"/>
          </p:nvPr>
        </p:nvSpPr>
        <p:spPr/>
        <p:txBody>
          <a:bodyPr/>
          <a:lstStyle/>
          <a:p>
            <a:fld id="{D4748759-99ED-4845-9B00-3BB2E28F52C3}" type="slidenum">
              <a:rPr lang="fr-CA" smtClean="0"/>
              <a:t>11</a:t>
            </a:fld>
            <a:endParaRPr lang="fr-CA"/>
          </a:p>
        </p:txBody>
      </p:sp>
    </p:spTree>
    <p:extLst>
      <p:ext uri="{BB962C8B-B14F-4D97-AF65-F5344CB8AC3E}">
        <p14:creationId xmlns:p14="http://schemas.microsoft.com/office/powerpoint/2010/main" val="6573270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baseline="0" dirty="0" smtClean="0"/>
              <a:t>Est-ce que mon dossier devrait être complet? Différence selon où j’en suis rendu dans mon processus = dossier plus étoffé si ça fait plusieurs rencontres vs une seule…</a:t>
            </a:r>
            <a:endParaRPr lang="fr-CA" baseline="0" dirty="0" smtClean="0"/>
          </a:p>
          <a:p>
            <a:endParaRPr lang="fr-CA" baseline="0" dirty="0" smtClean="0"/>
          </a:p>
        </p:txBody>
      </p:sp>
      <p:sp>
        <p:nvSpPr>
          <p:cNvPr id="4" name="Espace réservé du numéro de diapositive 3"/>
          <p:cNvSpPr>
            <a:spLocks noGrp="1"/>
          </p:cNvSpPr>
          <p:nvPr>
            <p:ph type="sldNum" sz="quarter" idx="10"/>
          </p:nvPr>
        </p:nvSpPr>
        <p:spPr/>
        <p:txBody>
          <a:bodyPr/>
          <a:lstStyle/>
          <a:p>
            <a:fld id="{D4748759-99ED-4845-9B00-3BB2E28F52C3}" type="slidenum">
              <a:rPr lang="fr-CA" smtClean="0"/>
              <a:t>12</a:t>
            </a:fld>
            <a:endParaRPr lang="fr-CA"/>
          </a:p>
        </p:txBody>
      </p:sp>
    </p:spTree>
    <p:extLst>
      <p:ext uri="{BB962C8B-B14F-4D97-AF65-F5344CB8AC3E}">
        <p14:creationId xmlns:p14="http://schemas.microsoft.com/office/powerpoint/2010/main" val="7529351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Art 3 alinéa 7 est un bug : le libellé exact</a:t>
            </a:r>
            <a:r>
              <a:rPr lang="fr-CA" baseline="0" dirty="0" smtClean="0"/>
              <a:t> est : </a:t>
            </a:r>
          </a:p>
          <a:p>
            <a:pPr marL="171450" indent="-171450">
              <a:buFontTx/>
              <a:buChar char="-"/>
            </a:pPr>
            <a:r>
              <a:rPr lang="fr-CA" baseline="0" dirty="0" smtClean="0"/>
              <a:t>les notes relatant </a:t>
            </a:r>
            <a:r>
              <a:rPr lang="fr-CA" b="1" baseline="0" dirty="0" smtClean="0"/>
              <a:t>l’évolution de l’intervention professionnelle </a:t>
            </a:r>
            <a:r>
              <a:rPr lang="fr-CA" b="0" baseline="0" dirty="0" smtClean="0"/>
              <a:t> = peut-on saisir ce que vous avez fait? sans avoir une description détaillée : j’ai dit au client ceci, il m’a répondu ceci, j’ai répondu cela, etc…  = confrontation faite au sujet de sa croyance de …; exploration de sa compréhension des attentes de ses parents et de l’impact sur lui</a:t>
            </a:r>
            <a:endParaRPr lang="fr-CA" b="1" baseline="0" dirty="0" smtClean="0"/>
          </a:p>
          <a:p>
            <a:pPr marL="171450" indent="-171450">
              <a:buFontTx/>
              <a:buChar char="-"/>
            </a:pPr>
            <a:r>
              <a:rPr lang="fr-CA" b="1" baseline="0" dirty="0" smtClean="0"/>
              <a:t>et le cheminement du client </a:t>
            </a:r>
            <a:r>
              <a:rPr lang="fr-CA" b="0" baseline="0" dirty="0" smtClean="0"/>
              <a:t>= « il réalise qu’il ne s’est pas questionné sur son intérêt pour les sciences nature, voulant faire comme son frère »</a:t>
            </a:r>
            <a:endParaRPr lang="fr-CA" b="1" baseline="0" dirty="0" smtClean="0"/>
          </a:p>
          <a:p>
            <a:pPr marL="171450" indent="-171450">
              <a:buFontTx/>
              <a:buChar char="-"/>
            </a:pPr>
            <a:r>
              <a:rPr lang="fr-CA" b="1" baseline="0" dirty="0" smtClean="0"/>
              <a:t>pendant la durée du service professionnel</a:t>
            </a:r>
          </a:p>
          <a:p>
            <a:pPr marL="171450" indent="-171450">
              <a:buFontTx/>
              <a:buChar char="-"/>
            </a:pPr>
            <a:r>
              <a:rPr lang="fr-CA" b="1" baseline="0" dirty="0" smtClean="0"/>
              <a:t>, y compris la note de fermeture.  = </a:t>
            </a:r>
            <a:r>
              <a:rPr lang="fr-CA" b="0" baseline="0" dirty="0" smtClean="0"/>
              <a:t>la note de fermeture peut être très brève, l’importance est d’avoir une date car c’est à partir de cette date que le décompte pour la destruction a lieu… Milieu scolaire : ouvre en sec. 1 et le ferme en sec. 5 =  mais est-ce qu’il y a eu service professionnel durant tout ce temps? </a:t>
            </a:r>
          </a:p>
          <a:p>
            <a:pPr marL="171450" indent="-171450">
              <a:buFontTx/>
              <a:buChar char="-"/>
            </a:pPr>
            <a:endParaRPr lang="fr-CA" b="0" baseline="0" dirty="0" smtClean="0"/>
          </a:p>
          <a:p>
            <a:pPr marL="0" indent="0">
              <a:buFontTx/>
              <a:buNone/>
            </a:pPr>
            <a:endParaRPr lang="fr-CA" b="1" dirty="0"/>
          </a:p>
        </p:txBody>
      </p:sp>
      <p:sp>
        <p:nvSpPr>
          <p:cNvPr id="4" name="Espace réservé du numéro de diapositive 3"/>
          <p:cNvSpPr>
            <a:spLocks noGrp="1"/>
          </p:cNvSpPr>
          <p:nvPr>
            <p:ph type="sldNum" sz="quarter" idx="10"/>
          </p:nvPr>
        </p:nvSpPr>
        <p:spPr/>
        <p:txBody>
          <a:bodyPr/>
          <a:lstStyle/>
          <a:p>
            <a:fld id="{D4748759-99ED-4845-9B00-3BB2E28F52C3}" type="slidenum">
              <a:rPr lang="fr-CA" smtClean="0"/>
              <a:t>13</a:t>
            </a:fld>
            <a:endParaRPr lang="fr-CA"/>
          </a:p>
        </p:txBody>
      </p:sp>
    </p:spTree>
    <p:extLst>
      <p:ext uri="{BB962C8B-B14F-4D97-AF65-F5344CB8AC3E}">
        <p14:creationId xmlns:p14="http://schemas.microsoft.com/office/powerpoint/2010/main" val="25583732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Ce qu’il est important de garder en tête au</a:t>
            </a:r>
            <a:r>
              <a:rPr lang="fr-CA" baseline="0" dirty="0" smtClean="0"/>
              <a:t> moment de la rédaction de notes évolutives :</a:t>
            </a:r>
            <a:endParaRPr lang="fr-CA" dirty="0"/>
          </a:p>
        </p:txBody>
      </p:sp>
      <p:sp>
        <p:nvSpPr>
          <p:cNvPr id="4" name="Espace réservé du numéro de diapositive 3"/>
          <p:cNvSpPr>
            <a:spLocks noGrp="1"/>
          </p:cNvSpPr>
          <p:nvPr>
            <p:ph type="sldNum" sz="quarter" idx="10"/>
          </p:nvPr>
        </p:nvSpPr>
        <p:spPr/>
        <p:txBody>
          <a:bodyPr/>
          <a:lstStyle/>
          <a:p>
            <a:fld id="{D4748759-99ED-4845-9B00-3BB2E28F52C3}" type="slidenum">
              <a:rPr lang="fr-CA" smtClean="0"/>
              <a:t>14</a:t>
            </a:fld>
            <a:endParaRPr lang="fr-CA"/>
          </a:p>
        </p:txBody>
      </p:sp>
    </p:spTree>
    <p:extLst>
      <p:ext uri="{BB962C8B-B14F-4D97-AF65-F5344CB8AC3E}">
        <p14:creationId xmlns:p14="http://schemas.microsoft.com/office/powerpoint/2010/main" val="694825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err="1" smtClean="0"/>
              <a:t>Gradiant</a:t>
            </a:r>
            <a:r>
              <a:rPr lang="fr-CA" dirty="0" smtClean="0"/>
              <a:t> du plus</a:t>
            </a:r>
            <a:r>
              <a:rPr lang="fr-CA" baseline="0" dirty="0" smtClean="0"/>
              <a:t> simple au plus complexe, révélant nos compétences et notre </a:t>
            </a:r>
            <a:r>
              <a:rPr lang="fr-CA" baseline="0" dirty="0" smtClean="0"/>
              <a:t>jugement</a:t>
            </a:r>
          </a:p>
          <a:p>
            <a:endParaRPr lang="fr-CA" baseline="0" dirty="0" smtClean="0"/>
          </a:p>
          <a:p>
            <a:r>
              <a:rPr lang="fr-CA" dirty="0" smtClean="0"/>
              <a:t>Donner exemple médical qui reste au niveau des observations et des faits : le patient a</a:t>
            </a:r>
            <a:r>
              <a:rPr lang="fr-CA" baseline="0" dirty="0" smtClean="0"/>
              <a:t> des sécrétions nasales liquides transparentes, il dit avoir mal à la gorge lorsqu’il avale, ses ganglions sont enflés. Ses hypothèses tendaient vers quoi? Rhume? Grippe? Laryngite? Amygdalite? </a:t>
            </a:r>
            <a:endParaRPr lang="fr-CA" dirty="0" smtClean="0"/>
          </a:p>
          <a:p>
            <a:r>
              <a:rPr lang="fr-CA" dirty="0" smtClean="0"/>
              <a:t>Déjà avec les hypothèses,</a:t>
            </a:r>
            <a:r>
              <a:rPr lang="fr-CA" baseline="0" dirty="0" smtClean="0"/>
              <a:t> vous nous donnez accès à votre expertise et ce que vous avez perçu ou retenu de cette situation</a:t>
            </a:r>
          </a:p>
          <a:p>
            <a:endParaRPr lang="fr-CA" baseline="0" dirty="0" smtClean="0"/>
          </a:p>
          <a:p>
            <a:r>
              <a:rPr lang="fr-CA" baseline="0" dirty="0" smtClean="0"/>
              <a:t>Reprendre exemple précédent de François : </a:t>
            </a:r>
          </a:p>
          <a:p>
            <a:pPr marL="171450" indent="-171450">
              <a:buFontTx/>
              <a:buChar char="-"/>
            </a:pPr>
            <a:r>
              <a:rPr lang="fr-CA" baseline="0" dirty="0" smtClean="0"/>
              <a:t>que pourrais-je écrire au niveau des faits et observations?  Jeune de 19 ans, vient consulter pour telle raison, consulte la psychologue (pour quel motif), a changé d’idées de programme 3 fois (sciences nature, tremplin DEC et arts et lettres)</a:t>
            </a:r>
          </a:p>
          <a:p>
            <a:pPr marL="171450" indent="-171450">
              <a:buFontTx/>
              <a:buChar char="-"/>
            </a:pPr>
            <a:r>
              <a:rPr lang="fr-CA" baseline="0" dirty="0" smtClean="0"/>
              <a:t>Au niveau des hypothèses? Manque de motivation? Besoin de reconnaissance? Est-ce que son TDAH est bien contrôlé ou si cela a eu un impact sur ses notes actuelles? Vérifier notes du secondaire. Manque de connaissance de soi?</a:t>
            </a:r>
          </a:p>
          <a:p>
            <a:pPr marL="171450" indent="-171450">
              <a:buFontTx/>
              <a:buChar char="-"/>
            </a:pPr>
            <a:r>
              <a:rPr lang="fr-CA" baseline="0" dirty="0" smtClean="0"/>
              <a:t>(un peu tôt pour jugements cliniques)</a:t>
            </a:r>
          </a:p>
          <a:p>
            <a:pPr marL="171450" indent="-171450">
              <a:buFontTx/>
              <a:buChar char="-"/>
            </a:pPr>
            <a:endParaRPr lang="fr-CA" baseline="0" dirty="0" smtClean="0"/>
          </a:p>
          <a:p>
            <a:pPr marL="171450" indent="-171450">
              <a:buFontTx/>
              <a:buChar char="-"/>
            </a:pPr>
            <a:endParaRPr lang="fr-CA" baseline="0" dirty="0" smtClean="0"/>
          </a:p>
          <a:p>
            <a:pPr marL="0" indent="0">
              <a:buFontTx/>
              <a:buNone/>
            </a:pPr>
            <a:r>
              <a:rPr lang="fr-CA" b="1" baseline="0" dirty="0" smtClean="0"/>
              <a:t>LIRE MISE EN SITUATION </a:t>
            </a:r>
            <a:r>
              <a:rPr lang="fr-CA" b="0" baseline="0" dirty="0" smtClean="0"/>
              <a:t>si temps -  garder du temps pour dossier de groupe, de supervision et organisationnel…</a:t>
            </a:r>
            <a:endParaRPr lang="fr-CA" b="0" dirty="0"/>
          </a:p>
        </p:txBody>
      </p:sp>
      <p:sp>
        <p:nvSpPr>
          <p:cNvPr id="4" name="Espace réservé du numéro de diapositive 3"/>
          <p:cNvSpPr>
            <a:spLocks noGrp="1"/>
          </p:cNvSpPr>
          <p:nvPr>
            <p:ph type="sldNum" sz="quarter" idx="10"/>
          </p:nvPr>
        </p:nvSpPr>
        <p:spPr/>
        <p:txBody>
          <a:bodyPr/>
          <a:lstStyle/>
          <a:p>
            <a:fld id="{D4748759-99ED-4845-9B00-3BB2E28F52C3}" type="slidenum">
              <a:rPr lang="fr-CA" smtClean="0"/>
              <a:t>15</a:t>
            </a:fld>
            <a:endParaRPr lang="fr-CA"/>
          </a:p>
        </p:txBody>
      </p:sp>
    </p:spTree>
    <p:extLst>
      <p:ext uri="{BB962C8B-B14F-4D97-AF65-F5344CB8AC3E}">
        <p14:creationId xmlns:p14="http://schemas.microsoft.com/office/powerpoint/2010/main" val="221952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Lire mise en situation </a:t>
            </a:r>
            <a:r>
              <a:rPr lang="fr-CA" dirty="0" smtClean="0"/>
              <a:t>apparentée</a:t>
            </a:r>
          </a:p>
          <a:p>
            <a:endParaRPr lang="fr-CA" dirty="0" smtClean="0"/>
          </a:p>
          <a:p>
            <a:r>
              <a:rPr lang="fr-CA" dirty="0" smtClean="0"/>
              <a:t>ON a fait un survol du dossier professionnel</a:t>
            </a:r>
            <a:r>
              <a:rPr lang="fr-CA" baseline="0" dirty="0" smtClean="0"/>
              <a:t> si le client est un individu, voyons d’autres types de dossier professionnel</a:t>
            </a:r>
            <a:endParaRPr lang="fr-CA" dirty="0" smtClean="0"/>
          </a:p>
        </p:txBody>
      </p:sp>
      <p:sp>
        <p:nvSpPr>
          <p:cNvPr id="4" name="Espace réservé du numéro de diapositive 3"/>
          <p:cNvSpPr>
            <a:spLocks noGrp="1"/>
          </p:cNvSpPr>
          <p:nvPr>
            <p:ph type="sldNum" sz="quarter" idx="10"/>
          </p:nvPr>
        </p:nvSpPr>
        <p:spPr/>
        <p:txBody>
          <a:bodyPr/>
          <a:lstStyle/>
          <a:p>
            <a:fld id="{D4748759-99ED-4845-9B00-3BB2E28F52C3}" type="slidenum">
              <a:rPr lang="fr-CA" smtClean="0"/>
              <a:t>16</a:t>
            </a:fld>
            <a:endParaRPr lang="fr-CA"/>
          </a:p>
        </p:txBody>
      </p:sp>
    </p:spTree>
    <p:extLst>
      <p:ext uri="{BB962C8B-B14F-4D97-AF65-F5344CB8AC3E}">
        <p14:creationId xmlns:p14="http://schemas.microsoft.com/office/powerpoint/2010/main" val="141387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b="1" dirty="0" smtClean="0"/>
              <a:t>Dossier de groupe </a:t>
            </a:r>
            <a:r>
              <a:rPr lang="fr-CA" dirty="0" smtClean="0"/>
              <a:t>= tous les dossiers individuels ensemble? = dossier individuel seulement si des rencontres en </a:t>
            </a:r>
            <a:r>
              <a:rPr lang="fr-CA" dirty="0" smtClean="0"/>
              <a:t>individuel</a:t>
            </a:r>
          </a:p>
          <a:p>
            <a:r>
              <a:rPr lang="fr-CA" dirty="0" smtClean="0"/>
              <a:t>Diffère des dossiers d’activité ou</a:t>
            </a:r>
            <a:r>
              <a:rPr lang="fr-CA" baseline="0" dirty="0" smtClean="0"/>
              <a:t> de projets, qui permettent de suivre des actions faites en classe, par exemple.</a:t>
            </a:r>
            <a:endParaRPr lang="fr-CA" dirty="0" smtClean="0"/>
          </a:p>
          <a:p>
            <a:endParaRPr lang="fr-CA" baseline="0" dirty="0" smtClean="0"/>
          </a:p>
          <a:p>
            <a:r>
              <a:rPr lang="fr-CA" b="1" baseline="0" dirty="0" smtClean="0"/>
              <a:t>Dossier de supervision </a:t>
            </a:r>
            <a:r>
              <a:rPr lang="fr-CA" baseline="0" dirty="0" smtClean="0"/>
              <a:t>: article 6 du Règlement sur les dossiers dit que tout </a:t>
            </a:r>
            <a:r>
              <a:rPr lang="fr-CA" baseline="0" dirty="0" err="1" smtClean="0"/>
              <a:t>c.o</a:t>
            </a:r>
            <a:r>
              <a:rPr lang="fr-CA" baseline="0" dirty="0" smtClean="0"/>
              <a:t>. qui agit comme superviseur ou conseiller clinique DOIT ouvrir un dossier professionnel = l’objectif : protection du public car vous devenez imputable des conseils donnés à votre supervisé + permet un suivi de la progression de votre supervisé (et justifier la note au besoin</a:t>
            </a:r>
            <a:r>
              <a:rPr lang="fr-CA" baseline="0" dirty="0" smtClean="0"/>
              <a:t>) – pareil comme un dossier de client mais pour la portion de l’évaluation du fonctionnement psychologique, des ressources personnelles et des conditions du milieu = noter au dossier ce qui a été abordé durant les rencontres avec votre supervisé, ce qui est pertinent et utile à la démarche avec lui.  (ex : souffre de troubles anxieux – voir impact sur son client anxieux, sa capacité à se gérer et gérer l’incertitude dans la démarche, tenter de trouver des solutions, etc.) (supervisé qui présente des affects dépressifs : lui faire voir les impacts, etc.)</a:t>
            </a:r>
            <a:endParaRPr lang="fr-CA" baseline="0" dirty="0" smtClean="0"/>
          </a:p>
          <a:p>
            <a:endParaRPr lang="fr-CA" baseline="0" dirty="0" smtClean="0"/>
          </a:p>
          <a:p>
            <a:r>
              <a:rPr lang="fr-CA" b="1" baseline="0" dirty="0" smtClean="0"/>
              <a:t>Dossier </a:t>
            </a:r>
            <a:r>
              <a:rPr lang="fr-CA" b="1" baseline="0" dirty="0" smtClean="0"/>
              <a:t>organisationnel </a:t>
            </a:r>
            <a:r>
              <a:rPr lang="fr-CA" baseline="0" dirty="0" smtClean="0"/>
              <a:t>: quand on est contractuel, quand le client est l’organisation ou ses employés (</a:t>
            </a:r>
            <a:r>
              <a:rPr lang="fr-CA" b="1" baseline="0" dirty="0" smtClean="0"/>
              <a:t>pas tiers payeurs</a:t>
            </a:r>
            <a:r>
              <a:rPr lang="fr-CA" baseline="0" dirty="0" smtClean="0"/>
              <a:t>)</a:t>
            </a:r>
            <a:endParaRPr lang="fr-CA" dirty="0"/>
          </a:p>
        </p:txBody>
      </p:sp>
      <p:sp>
        <p:nvSpPr>
          <p:cNvPr id="4" name="Espace réservé du numéro de diapositive 3"/>
          <p:cNvSpPr>
            <a:spLocks noGrp="1"/>
          </p:cNvSpPr>
          <p:nvPr>
            <p:ph type="sldNum" sz="quarter" idx="10"/>
          </p:nvPr>
        </p:nvSpPr>
        <p:spPr/>
        <p:txBody>
          <a:bodyPr/>
          <a:lstStyle/>
          <a:p>
            <a:fld id="{D4748759-99ED-4845-9B00-3BB2E28F52C3}" type="slidenum">
              <a:rPr lang="fr-CA" smtClean="0"/>
              <a:t>17</a:t>
            </a:fld>
            <a:endParaRPr lang="fr-CA"/>
          </a:p>
        </p:txBody>
      </p:sp>
    </p:spTree>
    <p:extLst>
      <p:ext uri="{BB962C8B-B14F-4D97-AF65-F5344CB8AC3E}">
        <p14:creationId xmlns:p14="http://schemas.microsoft.com/office/powerpoint/2010/main" val="3502415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Ajustement </a:t>
            </a:r>
            <a:r>
              <a:rPr lang="fr-CA" dirty="0" smtClean="0"/>
              <a:t>du contenu de cet</a:t>
            </a:r>
            <a:r>
              <a:rPr lang="fr-CA" baseline="0" dirty="0" smtClean="0"/>
              <a:t> atelier : je l’avais pensé sous forme d’atelier, donc </a:t>
            </a:r>
            <a:r>
              <a:rPr lang="fr-CA" baseline="0" dirty="0" smtClean="0"/>
              <a:t>d’échanges entre une 20aine de personnes </a:t>
            </a:r>
            <a:r>
              <a:rPr lang="fr-CA" baseline="0" dirty="0" smtClean="0"/>
              <a:t>mais quand j’ai su le nombre de personnes, j’ai dû réajuster le </a:t>
            </a:r>
            <a:r>
              <a:rPr lang="fr-CA" baseline="0" dirty="0" smtClean="0"/>
              <a:t>contenu = max 2 questions par situation, je ne peux répondre à tous les cas particuliers en grand groupe. Si je les prends toutes nous somme là jusqu’à demain matin.</a:t>
            </a:r>
          </a:p>
          <a:p>
            <a:endParaRPr lang="fr-CA" dirty="0" smtClean="0"/>
          </a:p>
          <a:p>
            <a:r>
              <a:rPr lang="fr-CA" dirty="0" smtClean="0"/>
              <a:t>Cet atelier ne vise pas et ne peut pas remplacer la formation en tenue de </a:t>
            </a:r>
            <a:r>
              <a:rPr lang="fr-CA" dirty="0" smtClean="0"/>
              <a:t>dossiers</a:t>
            </a:r>
          </a:p>
          <a:p>
            <a:endParaRPr lang="fr-CA" dirty="0" smtClean="0"/>
          </a:p>
          <a:p>
            <a:r>
              <a:rPr lang="fr-CA" dirty="0" smtClean="0"/>
              <a:t>Décortiquer brièvement le contenu et le déroulement de la formation à </a:t>
            </a:r>
            <a:r>
              <a:rPr lang="fr-CA" dirty="0" smtClean="0"/>
              <a:t>distance : Clarifier </a:t>
            </a:r>
            <a:r>
              <a:rPr lang="fr-CA" dirty="0" smtClean="0"/>
              <a:t>que si j’en parle, </a:t>
            </a:r>
            <a:r>
              <a:rPr lang="fr-CA" u="sng" dirty="0" smtClean="0"/>
              <a:t>ce</a:t>
            </a:r>
            <a:r>
              <a:rPr lang="fr-CA" u="sng" baseline="0" dirty="0" smtClean="0"/>
              <a:t> n’est pas pour les vendre </a:t>
            </a:r>
            <a:r>
              <a:rPr lang="fr-CA" baseline="0" dirty="0" smtClean="0"/>
              <a:t>mais pour mieux les faire connaître, leur faire connaître différents outils à leur disposition</a:t>
            </a:r>
            <a:endParaRPr lang="fr-CA" dirty="0"/>
          </a:p>
        </p:txBody>
      </p:sp>
      <p:sp>
        <p:nvSpPr>
          <p:cNvPr id="4" name="Espace réservé du numéro de diapositive 3"/>
          <p:cNvSpPr>
            <a:spLocks noGrp="1"/>
          </p:cNvSpPr>
          <p:nvPr>
            <p:ph type="sldNum" sz="quarter" idx="10"/>
          </p:nvPr>
        </p:nvSpPr>
        <p:spPr/>
        <p:txBody>
          <a:bodyPr/>
          <a:lstStyle/>
          <a:p>
            <a:fld id="{D4748759-99ED-4845-9B00-3BB2E28F52C3}" type="slidenum">
              <a:rPr lang="fr-CA" smtClean="0"/>
              <a:t>2</a:t>
            </a:fld>
            <a:endParaRPr lang="fr-CA"/>
          </a:p>
        </p:txBody>
      </p:sp>
    </p:spTree>
    <p:extLst>
      <p:ext uri="{BB962C8B-B14F-4D97-AF65-F5344CB8AC3E}">
        <p14:creationId xmlns:p14="http://schemas.microsoft.com/office/powerpoint/2010/main" val="405386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Programme trop ambitieux</a:t>
            </a:r>
            <a:r>
              <a:rPr lang="fr-CA" dirty="0" smtClean="0"/>
              <a:t>? Je vais me permettre des coq-à-l’âne,</a:t>
            </a:r>
            <a:r>
              <a:rPr lang="fr-CA" baseline="0" dirty="0" smtClean="0"/>
              <a:t> de suivre des flashs =  je veux surtout parler des bugs qui reviennent</a:t>
            </a:r>
          </a:p>
          <a:p>
            <a:endParaRPr lang="fr-CA" dirty="0" smtClean="0"/>
          </a:p>
          <a:p>
            <a:r>
              <a:rPr lang="fr-CA" dirty="0" smtClean="0"/>
              <a:t>Je ne prendrai pas trop de questions car si on rentre trop souvent dans des cas particuliers, à 120, nous sommes là jusqu’à demain matin</a:t>
            </a:r>
            <a:endParaRPr lang="fr-CA" dirty="0"/>
          </a:p>
        </p:txBody>
      </p:sp>
      <p:sp>
        <p:nvSpPr>
          <p:cNvPr id="4" name="Espace réservé du numéro de diapositive 3"/>
          <p:cNvSpPr>
            <a:spLocks noGrp="1"/>
          </p:cNvSpPr>
          <p:nvPr>
            <p:ph type="sldNum" sz="quarter" idx="10"/>
          </p:nvPr>
        </p:nvSpPr>
        <p:spPr/>
        <p:txBody>
          <a:bodyPr/>
          <a:lstStyle/>
          <a:p>
            <a:fld id="{D4748759-99ED-4845-9B00-3BB2E28F52C3}" type="slidenum">
              <a:rPr lang="fr-CA" smtClean="0"/>
              <a:t>3</a:t>
            </a:fld>
            <a:endParaRPr lang="fr-CA"/>
          </a:p>
        </p:txBody>
      </p:sp>
    </p:spTree>
    <p:extLst>
      <p:ext uri="{BB962C8B-B14F-4D97-AF65-F5344CB8AC3E}">
        <p14:creationId xmlns:p14="http://schemas.microsoft.com/office/powerpoint/2010/main" val="3007617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Pour certains dossier professionnel n’est qu’une formule administrative à</a:t>
            </a:r>
            <a:r>
              <a:rPr lang="fr-CA" baseline="0" dirty="0" smtClean="0"/>
              <a:t> combler</a:t>
            </a:r>
          </a:p>
          <a:p>
            <a:endParaRPr lang="fr-CA" dirty="0" smtClean="0"/>
          </a:p>
          <a:p>
            <a:r>
              <a:rPr lang="fr-CA" dirty="0" smtClean="0"/>
              <a:t>Dossier </a:t>
            </a:r>
            <a:r>
              <a:rPr lang="fr-CA" dirty="0" smtClean="0"/>
              <a:t>professionnel : dossier qui rend compte de l’intervention que j’ai réalisé auprès de mon </a:t>
            </a:r>
            <a:r>
              <a:rPr lang="fr-CA" dirty="0" smtClean="0"/>
              <a:t>client</a:t>
            </a:r>
          </a:p>
          <a:p>
            <a:endParaRPr lang="fr-CA" baseline="0" dirty="0" smtClean="0"/>
          </a:p>
          <a:p>
            <a:r>
              <a:rPr lang="fr-CA" baseline="0" dirty="0" smtClean="0"/>
              <a:t>champ </a:t>
            </a:r>
            <a:r>
              <a:rPr lang="fr-CA" baseline="0" dirty="0" smtClean="0"/>
              <a:t>d’exercice : </a:t>
            </a:r>
            <a:r>
              <a:rPr lang="fr-CA" sz="1200" b="0" i="0" kern="1200" dirty="0" smtClean="0">
                <a:solidFill>
                  <a:schemeClr val="tx1"/>
                </a:solidFill>
                <a:effectLst/>
                <a:latin typeface="+mn-lt"/>
                <a:ea typeface="+mn-ea"/>
                <a:cs typeface="+mn-cs"/>
              </a:rPr>
              <a:t>Évaluer le fonctionnement psychologique, les ressources personnelles et les conditions du milieu, intervenir sur l’identité ainsi que développer et maintenir des stratégies actives d’adaptation dans le but de permettre des choix personnels et professionnels tout au long de sa vie, de rétablir l’autonomie socioprofessionnelle et de réaliser des projets de carrière chez l’être humain en interaction avec son </a:t>
            </a:r>
            <a:r>
              <a:rPr lang="fr-CA" sz="1200" b="0" i="0" kern="1200" dirty="0" smtClean="0">
                <a:solidFill>
                  <a:schemeClr val="tx1"/>
                </a:solidFill>
                <a:effectLst/>
                <a:latin typeface="+mn-lt"/>
                <a:ea typeface="+mn-ea"/>
                <a:cs typeface="+mn-cs"/>
              </a:rPr>
              <a:t>environnement</a:t>
            </a:r>
          </a:p>
          <a:p>
            <a:endParaRPr lang="fr-CA" sz="1200" b="0" i="0" kern="1200" dirty="0" smtClean="0">
              <a:solidFill>
                <a:schemeClr val="tx1"/>
              </a:solidFill>
              <a:effectLst/>
              <a:latin typeface="+mn-lt"/>
              <a:ea typeface="+mn-ea"/>
              <a:cs typeface="+mn-cs"/>
            </a:endParaRPr>
          </a:p>
          <a:p>
            <a:r>
              <a:rPr lang="fr-CA" sz="1200" b="0" i="0" kern="1200" dirty="0" smtClean="0">
                <a:solidFill>
                  <a:schemeClr val="tx1"/>
                </a:solidFill>
                <a:effectLst/>
                <a:latin typeface="+mn-lt"/>
                <a:ea typeface="+mn-ea"/>
                <a:cs typeface="+mn-cs"/>
              </a:rPr>
              <a:t>Qui dit dossier professionnel dit contenu obligatoire (voir règlement sur les dossiers art 3 et 5 pour un individu et art 4 et 5 pour l’organisationnel</a:t>
            </a:r>
            <a:r>
              <a:rPr lang="fr-CA" sz="1200" b="0" i="0" kern="1200" dirty="0" smtClean="0">
                <a:solidFill>
                  <a:schemeClr val="tx1"/>
                </a:solidFill>
                <a:effectLst/>
                <a:latin typeface="+mn-lt"/>
                <a:ea typeface="+mn-ea"/>
                <a:cs typeface="+mn-cs"/>
              </a:rPr>
              <a:t>).</a:t>
            </a:r>
            <a:r>
              <a:rPr lang="fr-CA" sz="1200" b="0" i="0" kern="1200" baseline="0" dirty="0" smtClean="0">
                <a:solidFill>
                  <a:schemeClr val="tx1"/>
                </a:solidFill>
                <a:effectLst/>
                <a:latin typeface="+mn-lt"/>
                <a:ea typeface="+mn-ea"/>
                <a:cs typeface="+mn-cs"/>
              </a:rPr>
              <a:t> Doit être conservé 5 ans</a:t>
            </a:r>
          </a:p>
          <a:p>
            <a:endParaRPr lang="fr-CA" sz="1200" b="0" i="0" kern="1200" baseline="0" dirty="0" smtClean="0">
              <a:solidFill>
                <a:schemeClr val="tx1"/>
              </a:solidFill>
              <a:effectLst/>
              <a:latin typeface="+mn-lt"/>
              <a:ea typeface="+mn-ea"/>
              <a:cs typeface="+mn-cs"/>
            </a:endParaRPr>
          </a:p>
          <a:p>
            <a:r>
              <a:rPr lang="fr-CA" sz="1200" b="0" i="0" kern="1200" baseline="0" dirty="0" smtClean="0">
                <a:solidFill>
                  <a:schemeClr val="tx1"/>
                </a:solidFill>
                <a:effectLst/>
                <a:latin typeface="+mn-lt"/>
                <a:ea typeface="+mn-ea"/>
                <a:cs typeface="+mn-cs"/>
              </a:rPr>
              <a:t>Parfois la difficulté à tenir un dossier peut venir de notre pouvoir : l’environnement dans lequel on est ne favorise pas la rédaction : comment modifier cela? Ai-je à sensibiliser mon employeur que cela fait partie de mes tâches? (imaginons un médecin qui ne note rien?)  </a:t>
            </a:r>
          </a:p>
          <a:p>
            <a:r>
              <a:rPr lang="fr-CA" dirty="0" smtClean="0"/>
              <a:t>Parfois ça</a:t>
            </a:r>
            <a:r>
              <a:rPr lang="fr-CA" baseline="0" dirty="0" smtClean="0"/>
              <a:t> vient de notre savoir : on ne comprend pas trop ce que c’est, on s’est fait une idée en regardant ici et là comment ça se fait. On tente de se baser sur ce qu’on faisait à l’université, mais parfois sur le terrain il est difficile de remplir le tout, et est-ce que tout est nécessairement pertinent?</a:t>
            </a:r>
          </a:p>
          <a:p>
            <a:r>
              <a:rPr lang="fr-CA" baseline="0" dirty="0" smtClean="0"/>
              <a:t>Question de vouloir est en lien avec notre motivation : pour ma part, quand j’ai réalisé quel outil réflexif le dossier de mon client pouvait être pour moi, je ne l’ai plus utilisé ni rempli de la même façon.</a:t>
            </a:r>
          </a:p>
          <a:p>
            <a:endParaRPr lang="fr-CA" baseline="0" dirty="0" smtClean="0"/>
          </a:p>
          <a:p>
            <a:r>
              <a:rPr lang="fr-CA" baseline="0" dirty="0" smtClean="0"/>
              <a:t>De plus, il importe parfois de clarifier ses rôles et les tâches = </a:t>
            </a:r>
            <a:endParaRPr lang="fr-CA" dirty="0"/>
          </a:p>
        </p:txBody>
      </p:sp>
      <p:sp>
        <p:nvSpPr>
          <p:cNvPr id="4" name="Espace réservé du numéro de diapositive 3"/>
          <p:cNvSpPr>
            <a:spLocks noGrp="1"/>
          </p:cNvSpPr>
          <p:nvPr>
            <p:ph type="sldNum" sz="quarter" idx="10"/>
          </p:nvPr>
        </p:nvSpPr>
        <p:spPr/>
        <p:txBody>
          <a:bodyPr/>
          <a:lstStyle/>
          <a:p>
            <a:fld id="{D4748759-99ED-4845-9B00-3BB2E28F52C3}" type="slidenum">
              <a:rPr lang="fr-CA" smtClean="0"/>
              <a:t>4</a:t>
            </a:fld>
            <a:endParaRPr lang="fr-CA"/>
          </a:p>
        </p:txBody>
      </p:sp>
    </p:spTree>
    <p:extLst>
      <p:ext uri="{BB962C8B-B14F-4D97-AF65-F5344CB8AC3E}">
        <p14:creationId xmlns:p14="http://schemas.microsoft.com/office/powerpoint/2010/main" val="1403513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Balises pour</a:t>
            </a:r>
            <a:r>
              <a:rPr lang="fr-CA" baseline="0" dirty="0" smtClean="0"/>
              <a:t> dossier d’un individu, pas organisationnel. </a:t>
            </a:r>
          </a:p>
          <a:p>
            <a:endParaRPr lang="fr-CA" baseline="0" dirty="0" smtClean="0"/>
          </a:p>
          <a:p>
            <a:r>
              <a:rPr lang="fr-CA" dirty="0" smtClean="0"/>
              <a:t>Ce </a:t>
            </a:r>
            <a:r>
              <a:rPr lang="fr-CA" dirty="0" smtClean="0"/>
              <a:t>sont des balises</a:t>
            </a:r>
            <a:r>
              <a:rPr lang="fr-CA" baseline="0" dirty="0" smtClean="0"/>
              <a:t>, pas des lois ni des règlements, donc vous pouvez faire différemment, mais le but est de vous donner des éléments de réflexion vous permettant de justifier votre décision d’ouvrir ou non un dossier </a:t>
            </a:r>
            <a:r>
              <a:rPr lang="fr-CA" baseline="0" dirty="0" smtClean="0"/>
              <a:t>professionnel. Il n’y a pas nécessairement de bonnes ou mauvaises réponses, car cela dépend aussi de votre façon d’intervenir et de votre façon de percevoir votre intervention…</a:t>
            </a:r>
            <a:endParaRPr lang="fr-CA" dirty="0"/>
          </a:p>
        </p:txBody>
      </p:sp>
      <p:sp>
        <p:nvSpPr>
          <p:cNvPr id="4" name="Espace réservé du numéro de diapositive 3"/>
          <p:cNvSpPr>
            <a:spLocks noGrp="1"/>
          </p:cNvSpPr>
          <p:nvPr>
            <p:ph type="sldNum" sz="quarter" idx="10"/>
          </p:nvPr>
        </p:nvSpPr>
        <p:spPr/>
        <p:txBody>
          <a:bodyPr/>
          <a:lstStyle/>
          <a:p>
            <a:fld id="{D4748759-99ED-4845-9B00-3BB2E28F52C3}" type="slidenum">
              <a:rPr lang="fr-CA" smtClean="0"/>
              <a:t>5</a:t>
            </a:fld>
            <a:endParaRPr lang="fr-CA"/>
          </a:p>
        </p:txBody>
      </p:sp>
    </p:spTree>
    <p:extLst>
      <p:ext uri="{BB962C8B-B14F-4D97-AF65-F5344CB8AC3E}">
        <p14:creationId xmlns:p14="http://schemas.microsoft.com/office/powerpoint/2010/main" val="1567526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Dépend de plusieurs choses : du contexte, de la réaction de la personne, du besoin, etc.</a:t>
            </a:r>
            <a:endParaRPr lang="fr-CA" dirty="0"/>
          </a:p>
        </p:txBody>
      </p:sp>
      <p:sp>
        <p:nvSpPr>
          <p:cNvPr id="4" name="Espace réservé du numéro de diapositive 3"/>
          <p:cNvSpPr>
            <a:spLocks noGrp="1"/>
          </p:cNvSpPr>
          <p:nvPr>
            <p:ph type="sldNum" sz="quarter" idx="10"/>
          </p:nvPr>
        </p:nvSpPr>
        <p:spPr/>
        <p:txBody>
          <a:bodyPr/>
          <a:lstStyle/>
          <a:p>
            <a:fld id="{D4748759-99ED-4845-9B00-3BB2E28F52C3}" type="slidenum">
              <a:rPr lang="fr-CA" smtClean="0"/>
              <a:t>6</a:t>
            </a:fld>
            <a:endParaRPr lang="fr-CA"/>
          </a:p>
        </p:txBody>
      </p:sp>
    </p:spTree>
    <p:extLst>
      <p:ext uri="{BB962C8B-B14F-4D97-AF65-F5344CB8AC3E}">
        <p14:creationId xmlns:p14="http://schemas.microsoft.com/office/powerpoint/2010/main" val="3234400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baseline="0" dirty="0" smtClean="0"/>
              <a:t>champ d’exercice : </a:t>
            </a:r>
            <a:r>
              <a:rPr lang="fr-CA" sz="1200" b="0" i="0" kern="1200" dirty="0" smtClean="0">
                <a:solidFill>
                  <a:schemeClr val="tx1"/>
                </a:solidFill>
                <a:effectLst/>
                <a:latin typeface="+mn-lt"/>
                <a:ea typeface="+mn-ea"/>
                <a:cs typeface="+mn-cs"/>
              </a:rPr>
              <a:t>Évaluer le fonctionnement psychologique, les ressources personnelles et les conditions du milieu, intervenir sur l’identité ainsi que développer et maintenir des stratégies actives d’adaptation dans le but de permettre des choix personnels et professionnels tout au long de sa vie, de rétablir l’autonomie socioprofessionnelle et de réaliser des projets de carrière chez l’être humain en interaction avec son environnement… </a:t>
            </a:r>
          </a:p>
          <a:p>
            <a:pPr marL="0" marR="0" indent="0" algn="l" defTabSz="914400" rtl="0" eaLnBrk="1" fontAlgn="auto" latinLnBrk="0" hangingPunct="1">
              <a:lnSpc>
                <a:spcPct val="100000"/>
              </a:lnSpc>
              <a:spcBef>
                <a:spcPts val="0"/>
              </a:spcBef>
              <a:spcAft>
                <a:spcPts val="0"/>
              </a:spcAft>
              <a:buClrTx/>
              <a:buSzTx/>
              <a:buFontTx/>
              <a:buNone/>
              <a:tabLst/>
              <a:defRPr/>
            </a:pPr>
            <a:endParaRPr lang="fr-CA"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CA" sz="1200" b="0" i="0" kern="1200" dirty="0" smtClean="0">
                <a:solidFill>
                  <a:schemeClr val="tx1"/>
                </a:solidFill>
                <a:effectLst/>
                <a:latin typeface="+mn-lt"/>
                <a:ea typeface="+mn-ea"/>
                <a:cs typeface="+mn-cs"/>
              </a:rPr>
              <a:t>Certaines</a:t>
            </a:r>
            <a:r>
              <a:rPr lang="fr-CA" sz="1200" b="0" i="0" kern="1200" baseline="0" dirty="0" smtClean="0">
                <a:solidFill>
                  <a:schemeClr val="tx1"/>
                </a:solidFill>
                <a:effectLst/>
                <a:latin typeface="+mn-lt"/>
                <a:ea typeface="+mn-ea"/>
                <a:cs typeface="+mn-cs"/>
              </a:rPr>
              <a:t> personnes arrêtent leur justification après le champ d’exercice, mais cela dépend aussi des compétences = habiletés en counseling, ce n’est pas tout le monde qui peut le faire = un prof n’aurait pu accueillir de la même façon, comprendre tous les impacts, etc.</a:t>
            </a:r>
            <a:endParaRPr lang="fr-CA" sz="1200" b="0" i="0" kern="1200" dirty="0" smtClean="0">
              <a:solidFill>
                <a:schemeClr val="tx1"/>
              </a:solidFill>
              <a:effectLst/>
              <a:latin typeface="+mn-lt"/>
              <a:ea typeface="+mn-ea"/>
              <a:cs typeface="+mn-cs"/>
            </a:endParaRPr>
          </a:p>
          <a:p>
            <a:endParaRPr lang="fr-CA" dirty="0"/>
          </a:p>
        </p:txBody>
      </p:sp>
      <p:sp>
        <p:nvSpPr>
          <p:cNvPr id="4" name="Espace réservé du numéro de diapositive 3"/>
          <p:cNvSpPr>
            <a:spLocks noGrp="1"/>
          </p:cNvSpPr>
          <p:nvPr>
            <p:ph type="sldNum" sz="quarter" idx="10"/>
          </p:nvPr>
        </p:nvSpPr>
        <p:spPr/>
        <p:txBody>
          <a:bodyPr/>
          <a:lstStyle/>
          <a:p>
            <a:fld id="{D4748759-99ED-4845-9B00-3BB2E28F52C3}" type="slidenum">
              <a:rPr lang="fr-CA" smtClean="0"/>
              <a:t>7</a:t>
            </a:fld>
            <a:endParaRPr lang="fr-CA"/>
          </a:p>
        </p:txBody>
      </p:sp>
    </p:spTree>
    <p:extLst>
      <p:ext uri="{BB962C8B-B14F-4D97-AF65-F5344CB8AC3E}">
        <p14:creationId xmlns:p14="http://schemas.microsoft.com/office/powerpoint/2010/main" val="1393519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Donc si les 3 critères sont présents = obligation </a:t>
            </a:r>
            <a:r>
              <a:rPr lang="fr-CA" dirty="0" smtClean="0"/>
              <a:t>d’ouvrir </a:t>
            </a:r>
            <a:r>
              <a:rPr lang="fr-CA" dirty="0" smtClean="0"/>
              <a:t>un dossier. Sinon, selon le jugement du </a:t>
            </a:r>
            <a:r>
              <a:rPr lang="fr-CA" dirty="0" err="1" smtClean="0"/>
              <a:t>c.o</a:t>
            </a:r>
            <a:r>
              <a:rPr lang="fr-CA" dirty="0" smtClean="0"/>
              <a:t>.</a:t>
            </a:r>
          </a:p>
          <a:p>
            <a:endParaRPr lang="fr-CA" dirty="0" smtClean="0"/>
          </a:p>
          <a:p>
            <a:r>
              <a:rPr lang="fr-CA" dirty="0" smtClean="0"/>
              <a:t>Sinon ce n’est</a:t>
            </a:r>
            <a:r>
              <a:rPr lang="fr-CA" baseline="0" dirty="0" smtClean="0"/>
              <a:t> pas mal d’en ouvrir un alors que vous n’y êtes pas tenu, mais augmente les responsabilités à songer</a:t>
            </a:r>
          </a:p>
          <a:p>
            <a:endParaRPr lang="fr-CA" baseline="0" dirty="0" smtClean="0"/>
          </a:p>
          <a:p>
            <a:r>
              <a:rPr lang="fr-CA" baseline="0" dirty="0" smtClean="0"/>
              <a:t>Se peut-il que dans certaines pratiques, peu de dossiers professionnels soient ouverts? Oui</a:t>
            </a:r>
          </a:p>
        </p:txBody>
      </p:sp>
      <p:sp>
        <p:nvSpPr>
          <p:cNvPr id="4" name="Espace réservé du numéro de diapositive 3"/>
          <p:cNvSpPr>
            <a:spLocks noGrp="1"/>
          </p:cNvSpPr>
          <p:nvPr>
            <p:ph type="sldNum" sz="quarter" idx="10"/>
          </p:nvPr>
        </p:nvSpPr>
        <p:spPr/>
        <p:txBody>
          <a:bodyPr/>
          <a:lstStyle/>
          <a:p>
            <a:fld id="{D4748759-99ED-4845-9B00-3BB2E28F52C3}" type="slidenum">
              <a:rPr lang="fr-CA" smtClean="0"/>
              <a:t>8</a:t>
            </a:fld>
            <a:endParaRPr lang="fr-CA"/>
          </a:p>
        </p:txBody>
      </p:sp>
    </p:spTree>
    <p:extLst>
      <p:ext uri="{BB962C8B-B14F-4D97-AF65-F5344CB8AC3E}">
        <p14:creationId xmlns:p14="http://schemas.microsoft.com/office/powerpoint/2010/main" val="2643869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Récapitulatif</a:t>
            </a:r>
            <a:r>
              <a:rPr lang="fr-CA" baseline="0" dirty="0" smtClean="0"/>
              <a:t> : </a:t>
            </a:r>
          </a:p>
          <a:p>
            <a:pPr marL="171450" indent="-171450">
              <a:buFontTx/>
              <a:buChar char="-"/>
            </a:pPr>
            <a:r>
              <a:rPr lang="fr-CA" baseline="0" dirty="0" smtClean="0"/>
              <a:t>dossier professionnel vs autre note</a:t>
            </a:r>
          </a:p>
          <a:p>
            <a:pPr marL="171450" indent="-171450">
              <a:buFontTx/>
              <a:buChar char="-"/>
            </a:pPr>
            <a:r>
              <a:rPr lang="fr-CA" baseline="0" dirty="0" smtClean="0"/>
              <a:t>3 balises pour juger s’il y a intervention, et donc obligation ou non d’ouvrir un dossier </a:t>
            </a:r>
            <a:r>
              <a:rPr lang="fr-CA" baseline="0" dirty="0" smtClean="0"/>
              <a:t>professionnel</a:t>
            </a:r>
          </a:p>
          <a:p>
            <a:pPr marL="171450" indent="-171450">
              <a:buFontTx/>
              <a:buChar char="-"/>
            </a:pPr>
            <a:endParaRPr lang="fr-CA" baseline="0" dirty="0" smtClean="0"/>
          </a:p>
          <a:p>
            <a:r>
              <a:rPr lang="fr-CA" baseline="0" dirty="0" smtClean="0"/>
              <a:t>= Co en scolaire : cahier de notes, </a:t>
            </a:r>
          </a:p>
          <a:p>
            <a:r>
              <a:rPr lang="fr-CA" baseline="0" dirty="0" smtClean="0"/>
              <a:t>= Co en employabilité = Si j’agis comme </a:t>
            </a:r>
            <a:r>
              <a:rPr lang="fr-CA" baseline="0" dirty="0" err="1" smtClean="0"/>
              <a:t>c.e</a:t>
            </a:r>
            <a:r>
              <a:rPr lang="fr-CA" baseline="0" dirty="0" smtClean="0"/>
              <a:t>., que je fais un CV et donc que je décide ne pas ouvrir de dossier professionnel = faire attention à ce que j’inscrirai dans ce dossier du client… ne pas inclure de données sensibles car non protégées par le secret professionnel.</a:t>
            </a:r>
          </a:p>
          <a:p>
            <a:endParaRPr lang="fr-CA" baseline="0" dirty="0" smtClean="0"/>
          </a:p>
          <a:p>
            <a:r>
              <a:rPr lang="fr-CA" baseline="0" dirty="0" smtClean="0"/>
              <a:t>Faire attention aux infos incluses dans ces notes</a:t>
            </a:r>
          </a:p>
          <a:p>
            <a:r>
              <a:rPr lang="fr-CA" baseline="0" dirty="0" smtClean="0"/>
              <a:t>Distinction entre secret professionnel et obligation de discrétion = un est protégé par la loi, l’autre est une obligation de</a:t>
            </a:r>
          </a:p>
          <a:p>
            <a:endParaRPr lang="fr-CA" sz="1200" b="0" i="0" u="none" strike="noStrike" kern="1200" baseline="0" dirty="0" smtClean="0">
              <a:solidFill>
                <a:schemeClr val="tx1"/>
              </a:solidFill>
              <a:latin typeface="+mn-lt"/>
              <a:ea typeface="+mn-ea"/>
              <a:cs typeface="+mn-cs"/>
            </a:endParaRPr>
          </a:p>
          <a:p>
            <a:r>
              <a:rPr lang="fr-CA" sz="1200" b="0" i="0" u="none" strike="noStrike" kern="1200" baseline="0" dirty="0" smtClean="0">
                <a:solidFill>
                  <a:schemeClr val="tx1"/>
                </a:solidFill>
                <a:latin typeface="+mn-lt"/>
                <a:ea typeface="+mn-ea"/>
                <a:cs typeface="+mn-cs"/>
              </a:rPr>
              <a:t>En vertu de l’article 9 de la Charte Québécoise des droits et libertés de la personne, sur les libertés et droits fondamentaux et le droit de chacun au respect professionnel. (Mais seuls les professionnels, membres d’un Ordre professionnel, peuvent offrir le secret professionnel)</a:t>
            </a:r>
          </a:p>
          <a:p>
            <a:r>
              <a:rPr lang="fr-CA" sz="1200" b="0" i="0" u="none" strike="noStrike" kern="1200" baseline="0" dirty="0" smtClean="0">
                <a:solidFill>
                  <a:schemeClr val="tx1"/>
                </a:solidFill>
                <a:latin typeface="+mn-lt"/>
                <a:ea typeface="+mn-ea"/>
                <a:cs typeface="+mn-cs"/>
              </a:rPr>
              <a:t>«</a:t>
            </a:r>
            <a:r>
              <a:rPr lang="fr-CA" sz="1200" b="0" i="1" u="none" strike="noStrike" kern="1200" baseline="0" dirty="0" smtClean="0">
                <a:solidFill>
                  <a:schemeClr val="tx1"/>
                </a:solidFill>
                <a:latin typeface="+mn-lt"/>
                <a:ea typeface="+mn-ea"/>
                <a:cs typeface="+mn-cs"/>
              </a:rPr>
              <a:t>Toute personne tenue par la loi au secret professionnel et tout prêtre ou autre ministre du culte ne peuvent, même en justice, divulguer les renseignements confidentiels qui leur ont été révélés en raison de leur état ou profession, à moins qu'ils n'y soient autorisés par celui qui leur a fait ces confidences ou par une disposition expresse de la loi. Le tribunal doit d’office assurer le respect du secret professionnel</a:t>
            </a:r>
            <a:r>
              <a:rPr lang="fr-CA" sz="1200" b="0" i="0" u="none" strike="noStrike" kern="1200" baseline="0" dirty="0" smtClean="0">
                <a:solidFill>
                  <a:schemeClr val="tx1"/>
                </a:solidFill>
                <a:latin typeface="+mn-lt"/>
                <a:ea typeface="+mn-ea"/>
                <a:cs typeface="+mn-cs"/>
              </a:rPr>
              <a:t>». = plus spécifique à l’intervention que l’on fait. va avec notre article 15 du Code de </a:t>
            </a:r>
            <a:r>
              <a:rPr lang="fr-CA" sz="1200" b="0" i="0" u="none" strike="noStrike" kern="1200" baseline="0" dirty="0" err="1" smtClean="0">
                <a:solidFill>
                  <a:schemeClr val="tx1"/>
                </a:solidFill>
                <a:latin typeface="+mn-lt"/>
                <a:ea typeface="+mn-ea"/>
                <a:cs typeface="+mn-cs"/>
              </a:rPr>
              <a:t>déonto</a:t>
            </a:r>
            <a:r>
              <a:rPr lang="fr-CA" sz="1200" b="0" i="0" u="none" strike="noStrike" kern="1200" baseline="0" dirty="0" smtClean="0">
                <a:solidFill>
                  <a:schemeClr val="tx1"/>
                </a:solidFill>
                <a:latin typeface="+mn-lt"/>
                <a:ea typeface="+mn-ea"/>
                <a:cs typeface="+mn-cs"/>
              </a:rPr>
              <a:t>:</a:t>
            </a:r>
          </a:p>
          <a:p>
            <a:r>
              <a:rPr lang="fr-CA" sz="1200" b="0" i="0" u="none" strike="noStrike" kern="1200" baseline="0" dirty="0" smtClean="0">
                <a:solidFill>
                  <a:schemeClr val="tx1"/>
                </a:solidFill>
                <a:latin typeface="+mn-lt"/>
                <a:ea typeface="+mn-ea"/>
                <a:cs typeface="+mn-cs"/>
              </a:rPr>
              <a:t>« Le membre doit respecter le secret de tout renseignement de nature confidentielle obtenu dans l’exercice de sa profession. Il ne peut être relevé du secret professionnel que si la loi l’ordonne ou lorsqu’il a obtenu l’autorisation de son client. »</a:t>
            </a:r>
          </a:p>
          <a:p>
            <a:r>
              <a:rPr lang="fr-CA" dirty="0" smtClean="0"/>
              <a:t>Comme précédemment souligné, le secret professionnel est un droit reconnu et protégé par diverses législations. Il désigne l’obligation imposée à tout professionnel de garder secrètes les informations de nature confidentielle obtenues au sujet de son client dans l'exercice de sa profession. De ce fait, il fait référence à un renseignement obtenu dans le cadre d'une relation professionnelle entre le client et le spécialiste. </a:t>
            </a:r>
            <a:endParaRPr lang="fr-CA" sz="1200" b="0" i="0" u="none" strike="noStrike" kern="1200" baseline="0" dirty="0" smtClean="0">
              <a:solidFill>
                <a:schemeClr val="tx1"/>
              </a:solidFill>
              <a:latin typeface="+mn-lt"/>
              <a:ea typeface="+mn-ea"/>
              <a:cs typeface="+mn-cs"/>
            </a:endParaRPr>
          </a:p>
          <a:p>
            <a:endParaRPr lang="fr-CA" sz="1200" b="0" i="0" u="none" strike="noStrike" kern="1200" baseline="0" dirty="0" smtClean="0">
              <a:solidFill>
                <a:schemeClr val="tx1"/>
              </a:solidFill>
              <a:latin typeface="+mn-lt"/>
              <a:ea typeface="+mn-ea"/>
              <a:cs typeface="+mn-cs"/>
            </a:endParaRPr>
          </a:p>
          <a:p>
            <a:r>
              <a:rPr lang="fr-CA" sz="1200" b="0" i="0" u="none" strike="noStrike" kern="1200" baseline="0" dirty="0" smtClean="0">
                <a:solidFill>
                  <a:schemeClr val="tx1"/>
                </a:solidFill>
                <a:latin typeface="+mn-lt"/>
                <a:ea typeface="+mn-ea"/>
                <a:cs typeface="+mn-cs"/>
              </a:rPr>
              <a:t>C’est l’obligation de discrétion : l’obligation qu’a toute personne de respecter la vie privée et la réputation d’autrui,. </a:t>
            </a:r>
          </a:p>
          <a:p>
            <a:r>
              <a:rPr lang="fr-CA" sz="1200" b="0" i="0" u="none" strike="noStrike" kern="1200" baseline="0" dirty="0" smtClean="0">
                <a:solidFill>
                  <a:schemeClr val="tx1"/>
                </a:solidFill>
                <a:latin typeface="+mn-lt"/>
                <a:ea typeface="+mn-ea"/>
                <a:cs typeface="+mn-cs"/>
              </a:rPr>
              <a:t>«</a:t>
            </a:r>
            <a:r>
              <a:rPr lang="fr-CA" sz="1200" b="0" i="1" u="none" strike="noStrike" kern="1200" baseline="0" dirty="0" smtClean="0">
                <a:solidFill>
                  <a:schemeClr val="tx1"/>
                </a:solidFill>
                <a:latin typeface="+mn-lt"/>
                <a:ea typeface="+mn-ea"/>
                <a:cs typeface="+mn-cs"/>
              </a:rPr>
              <a:t>Toute personne a droit à la sauvegarde de sa dignité, de son honneur et de sa réputation</a:t>
            </a:r>
            <a:r>
              <a:rPr lang="fr-CA" sz="1200" b="0" i="0" u="none" strike="noStrike" kern="1200" baseline="0" dirty="0" smtClean="0">
                <a:solidFill>
                  <a:schemeClr val="tx1"/>
                </a:solidFill>
                <a:latin typeface="+mn-lt"/>
                <a:ea typeface="+mn-ea"/>
                <a:cs typeface="+mn-cs"/>
              </a:rPr>
              <a:t>». = donc ne pas dévoiler ce qu’on a appris dans le cadre de notre travail</a:t>
            </a:r>
          </a:p>
          <a:p>
            <a:r>
              <a:rPr lang="fr-CA" dirty="0" smtClean="0"/>
              <a:t>L’obligation de discrétion désigne le fait de ne pas divulguer des informations sensibles dont on a connaissance dans l'exercice de notre métier. L’obligation de réserve quant à elle a trait à la liberté d’opinion en ce sens que le manquement à la réserve réside dans la manifestation d’une opinion contrairement à l’obligation de discrétion où le bris réside dans la révélation d’un fait. </a:t>
            </a:r>
          </a:p>
          <a:p>
            <a:pPr marL="171450" indent="-171450">
              <a:buFontTx/>
              <a:buChar char="-"/>
            </a:pPr>
            <a:endParaRPr lang="fr-CA" dirty="0"/>
          </a:p>
        </p:txBody>
      </p:sp>
      <p:sp>
        <p:nvSpPr>
          <p:cNvPr id="4" name="Espace réservé du numéro de diapositive 3"/>
          <p:cNvSpPr>
            <a:spLocks noGrp="1"/>
          </p:cNvSpPr>
          <p:nvPr>
            <p:ph type="sldNum" sz="quarter" idx="10"/>
          </p:nvPr>
        </p:nvSpPr>
        <p:spPr/>
        <p:txBody>
          <a:bodyPr/>
          <a:lstStyle/>
          <a:p>
            <a:fld id="{D4748759-99ED-4845-9B00-3BB2E28F52C3}" type="slidenum">
              <a:rPr lang="fr-CA" smtClean="0"/>
              <a:t>9</a:t>
            </a:fld>
            <a:endParaRPr lang="fr-CA"/>
          </a:p>
        </p:txBody>
      </p:sp>
    </p:spTree>
    <p:extLst>
      <p:ext uri="{BB962C8B-B14F-4D97-AF65-F5344CB8AC3E}">
        <p14:creationId xmlns:p14="http://schemas.microsoft.com/office/powerpoint/2010/main" val="3611852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r>
              <a:rPr lang="en-US" smtClean="0"/>
              <a:t>9 juin 2016</a:t>
            </a:r>
            <a:endParaRPr lang="en-US" dirty="0"/>
          </a:p>
        </p:txBody>
      </p:sp>
      <p:sp>
        <p:nvSpPr>
          <p:cNvPr id="5" name="Footer Placeholder 4"/>
          <p:cNvSpPr>
            <a:spLocks noGrp="1"/>
          </p:cNvSpPr>
          <p:nvPr>
            <p:ph type="ftr" sz="quarter" idx="11"/>
          </p:nvPr>
        </p:nvSpPr>
        <p:spPr/>
        <p:txBody>
          <a:bodyPr/>
          <a:lstStyle/>
          <a:p>
            <a:r>
              <a:rPr lang="en-US" smtClean="0"/>
              <a:t>Lyne Beaudoin, c.o.</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03036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r>
              <a:rPr lang="en-US" smtClean="0"/>
              <a:t>9 juin 2016</a:t>
            </a:r>
            <a:endParaRPr lang="en-US" dirty="0"/>
          </a:p>
        </p:txBody>
      </p:sp>
      <p:sp>
        <p:nvSpPr>
          <p:cNvPr id="5" name="Footer Placeholder 4"/>
          <p:cNvSpPr>
            <a:spLocks noGrp="1"/>
          </p:cNvSpPr>
          <p:nvPr>
            <p:ph type="ftr" sz="quarter" idx="11"/>
          </p:nvPr>
        </p:nvSpPr>
        <p:spPr/>
        <p:txBody>
          <a:bodyPr/>
          <a:lstStyle/>
          <a:p>
            <a:r>
              <a:rPr lang="en-US" smtClean="0"/>
              <a:t>Lyne Beaudoin, c.o.</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94885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r>
              <a:rPr lang="en-US" smtClean="0"/>
              <a:t>9 juin 2016</a:t>
            </a:r>
            <a:endParaRPr lang="en-US" dirty="0"/>
          </a:p>
        </p:txBody>
      </p:sp>
      <p:sp>
        <p:nvSpPr>
          <p:cNvPr id="5" name="Footer Placeholder 4"/>
          <p:cNvSpPr>
            <a:spLocks noGrp="1"/>
          </p:cNvSpPr>
          <p:nvPr>
            <p:ph type="ftr" sz="quarter" idx="11"/>
          </p:nvPr>
        </p:nvSpPr>
        <p:spPr/>
        <p:txBody>
          <a:bodyPr/>
          <a:lstStyle/>
          <a:p>
            <a:r>
              <a:rPr lang="en-US" smtClean="0"/>
              <a:t>Lyne Beaudoin, c.o.</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815471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r>
              <a:rPr lang="en-US" smtClean="0"/>
              <a:t>9 juin 2016</a:t>
            </a:r>
            <a:endParaRPr lang="en-US" dirty="0"/>
          </a:p>
        </p:txBody>
      </p:sp>
      <p:sp>
        <p:nvSpPr>
          <p:cNvPr id="6" name="Footer Placeholder 5"/>
          <p:cNvSpPr>
            <a:spLocks noGrp="1"/>
          </p:cNvSpPr>
          <p:nvPr>
            <p:ph type="ftr" sz="quarter" idx="11"/>
          </p:nvPr>
        </p:nvSpPr>
        <p:spPr/>
        <p:txBody>
          <a:bodyPr/>
          <a:lstStyle/>
          <a:p>
            <a:r>
              <a:rPr lang="en-US" smtClean="0"/>
              <a:t>Lyne Beaudoin, c.o.</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392518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r>
              <a:rPr lang="en-US" smtClean="0"/>
              <a:t>9 juin 2016</a:t>
            </a:r>
            <a:endParaRPr lang="en-US" dirty="0"/>
          </a:p>
        </p:txBody>
      </p:sp>
      <p:sp>
        <p:nvSpPr>
          <p:cNvPr id="6" name="Footer Placeholder 5"/>
          <p:cNvSpPr>
            <a:spLocks noGrp="1"/>
          </p:cNvSpPr>
          <p:nvPr>
            <p:ph type="ftr" sz="quarter" idx="11"/>
          </p:nvPr>
        </p:nvSpPr>
        <p:spPr/>
        <p:txBody>
          <a:bodyPr/>
          <a:lstStyle/>
          <a:p>
            <a:r>
              <a:rPr lang="en-US" smtClean="0"/>
              <a:t>Lyne Beaudoin, c.o.</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87219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r>
              <a:rPr lang="en-US" smtClean="0"/>
              <a:t>9 juin 2016</a:t>
            </a:r>
            <a:endParaRPr lang="en-US" dirty="0"/>
          </a:p>
        </p:txBody>
      </p:sp>
      <p:sp>
        <p:nvSpPr>
          <p:cNvPr id="6" name="Footer Placeholder 5"/>
          <p:cNvSpPr>
            <a:spLocks noGrp="1"/>
          </p:cNvSpPr>
          <p:nvPr>
            <p:ph type="ftr" sz="quarter" idx="11"/>
          </p:nvPr>
        </p:nvSpPr>
        <p:spPr/>
        <p:txBody>
          <a:bodyPr/>
          <a:lstStyle/>
          <a:p>
            <a:r>
              <a:rPr lang="en-US" smtClean="0"/>
              <a:t>Lyne Beaudoin, c.o.</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9535843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r>
              <a:rPr lang="en-US" smtClean="0"/>
              <a:t>9 juin 2016</a:t>
            </a:r>
            <a:endParaRPr lang="en-US" dirty="0"/>
          </a:p>
        </p:txBody>
      </p:sp>
      <p:sp>
        <p:nvSpPr>
          <p:cNvPr id="5" name="Footer Placeholder 4"/>
          <p:cNvSpPr>
            <a:spLocks noGrp="1"/>
          </p:cNvSpPr>
          <p:nvPr>
            <p:ph type="ftr" sz="quarter" idx="11"/>
          </p:nvPr>
        </p:nvSpPr>
        <p:spPr/>
        <p:txBody>
          <a:bodyPr/>
          <a:lstStyle/>
          <a:p>
            <a:r>
              <a:rPr lang="en-US" smtClean="0"/>
              <a:t>Lyne Beaudoin, c.o.</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33C77-0158-454C-844F-B7AB9BD7DAD4}" type="slidenum">
              <a:rPr lang="en-US" smtClean="0"/>
              <a:t>‹N°›</a:t>
            </a:fld>
            <a:endParaRPr lang="en-US" dirty="0"/>
          </a:p>
        </p:txBody>
      </p:sp>
    </p:spTree>
    <p:extLst>
      <p:ext uri="{BB962C8B-B14F-4D97-AF65-F5344CB8AC3E}">
        <p14:creationId xmlns:p14="http://schemas.microsoft.com/office/powerpoint/2010/main" val="1932619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r>
              <a:rPr lang="en-US" smtClean="0"/>
              <a:t>9 juin 2016</a:t>
            </a:r>
            <a:endParaRPr lang="en-US" dirty="0"/>
          </a:p>
        </p:txBody>
      </p:sp>
      <p:sp>
        <p:nvSpPr>
          <p:cNvPr id="5" name="Footer Placeholder 4"/>
          <p:cNvSpPr>
            <a:spLocks noGrp="1"/>
          </p:cNvSpPr>
          <p:nvPr>
            <p:ph type="ftr" sz="quarter" idx="11"/>
          </p:nvPr>
        </p:nvSpPr>
        <p:spPr/>
        <p:txBody>
          <a:bodyPr/>
          <a:lstStyle/>
          <a:p>
            <a:r>
              <a:rPr lang="en-US" smtClean="0"/>
              <a:t>Lyne Beaudoin, c.o.</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80359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r>
              <a:rPr lang="en-US" smtClean="0"/>
              <a:t>9 juin 2016</a:t>
            </a:r>
            <a:endParaRPr lang="en-US" dirty="0"/>
          </a:p>
        </p:txBody>
      </p:sp>
      <p:sp>
        <p:nvSpPr>
          <p:cNvPr id="5" name="Footer Placeholder 4"/>
          <p:cNvSpPr>
            <a:spLocks noGrp="1"/>
          </p:cNvSpPr>
          <p:nvPr>
            <p:ph type="ftr" sz="quarter" idx="11"/>
          </p:nvPr>
        </p:nvSpPr>
        <p:spPr/>
        <p:txBody>
          <a:bodyPr/>
          <a:lstStyle/>
          <a:p>
            <a:r>
              <a:rPr lang="en-US" smtClean="0"/>
              <a:t>Lyne Beaudoin, c.o.</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933577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r>
              <a:rPr lang="en-US" smtClean="0"/>
              <a:t>9 juin 2016</a:t>
            </a:r>
            <a:endParaRPr lang="en-US" dirty="0"/>
          </a:p>
        </p:txBody>
      </p:sp>
      <p:sp>
        <p:nvSpPr>
          <p:cNvPr id="5" name="Footer Placeholder 4"/>
          <p:cNvSpPr>
            <a:spLocks noGrp="1"/>
          </p:cNvSpPr>
          <p:nvPr>
            <p:ph type="ftr" sz="quarter" idx="11"/>
          </p:nvPr>
        </p:nvSpPr>
        <p:spPr/>
        <p:txBody>
          <a:bodyPr/>
          <a:lstStyle/>
          <a:p>
            <a:r>
              <a:rPr lang="en-US" smtClean="0"/>
              <a:t>Lyne Beaudoin, c.o.</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968905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r>
              <a:rPr lang="en-US" smtClean="0"/>
              <a:t>9 juin 2016</a:t>
            </a:r>
            <a:endParaRPr lang="en-US" dirty="0"/>
          </a:p>
        </p:txBody>
      </p:sp>
      <p:sp>
        <p:nvSpPr>
          <p:cNvPr id="6" name="Footer Placeholder 5"/>
          <p:cNvSpPr>
            <a:spLocks noGrp="1"/>
          </p:cNvSpPr>
          <p:nvPr>
            <p:ph type="ftr" sz="quarter" idx="11"/>
          </p:nvPr>
        </p:nvSpPr>
        <p:spPr/>
        <p:txBody>
          <a:bodyPr/>
          <a:lstStyle/>
          <a:p>
            <a:r>
              <a:rPr lang="en-US" smtClean="0"/>
              <a:t>Lyne Beaudoin, c.o.</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FF9F0C5-380F-41C2-899A-BAC0F0927E16}" type="slidenum">
              <a:rPr lang="en-US" smtClean="0"/>
              <a:t>‹N°›</a:t>
            </a:fld>
            <a:endParaRPr lang="en-US" dirty="0"/>
          </a:p>
        </p:txBody>
      </p:sp>
    </p:spTree>
    <p:extLst>
      <p:ext uri="{BB962C8B-B14F-4D97-AF65-F5344CB8AC3E}">
        <p14:creationId xmlns:p14="http://schemas.microsoft.com/office/powerpoint/2010/main" val="2228997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r>
              <a:rPr lang="en-US" smtClean="0"/>
              <a:t>9 juin 2016</a:t>
            </a:r>
            <a:endParaRPr lang="en-US" dirty="0"/>
          </a:p>
        </p:txBody>
      </p:sp>
      <p:sp>
        <p:nvSpPr>
          <p:cNvPr id="8" name="Footer Placeholder 7"/>
          <p:cNvSpPr>
            <a:spLocks noGrp="1"/>
          </p:cNvSpPr>
          <p:nvPr>
            <p:ph type="ftr" sz="quarter" idx="11"/>
          </p:nvPr>
        </p:nvSpPr>
        <p:spPr/>
        <p:txBody>
          <a:bodyPr/>
          <a:lstStyle/>
          <a:p>
            <a:r>
              <a:rPr lang="en-US" smtClean="0"/>
              <a:t>Lyne Beaudoin, c.o.</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07262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r>
              <a:rPr lang="en-US" smtClean="0"/>
              <a:t>9 juin 2016</a:t>
            </a:r>
            <a:endParaRPr lang="en-US" dirty="0"/>
          </a:p>
        </p:txBody>
      </p:sp>
      <p:sp>
        <p:nvSpPr>
          <p:cNvPr id="4" name="Footer Placeholder 3"/>
          <p:cNvSpPr>
            <a:spLocks noGrp="1"/>
          </p:cNvSpPr>
          <p:nvPr>
            <p:ph type="ftr" sz="quarter" idx="11"/>
          </p:nvPr>
        </p:nvSpPr>
        <p:spPr/>
        <p:txBody>
          <a:bodyPr/>
          <a:lstStyle/>
          <a:p>
            <a:r>
              <a:rPr lang="en-US" smtClean="0"/>
              <a:t>Lyne Beaudoin, c.o.</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73998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 juin 2016</a:t>
            </a:r>
            <a:endParaRPr lang="en-US" dirty="0"/>
          </a:p>
        </p:txBody>
      </p:sp>
      <p:sp>
        <p:nvSpPr>
          <p:cNvPr id="3" name="Footer Placeholder 2"/>
          <p:cNvSpPr>
            <a:spLocks noGrp="1"/>
          </p:cNvSpPr>
          <p:nvPr>
            <p:ph type="ftr" sz="quarter" idx="11"/>
          </p:nvPr>
        </p:nvSpPr>
        <p:spPr/>
        <p:txBody>
          <a:bodyPr/>
          <a:lstStyle/>
          <a:p>
            <a:r>
              <a:rPr lang="en-US" smtClean="0"/>
              <a:t>Lyne Beaudoin, c.o.</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51004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r>
              <a:rPr lang="en-US" smtClean="0"/>
              <a:t>9 juin 2016</a:t>
            </a:r>
            <a:endParaRPr lang="en-US" dirty="0"/>
          </a:p>
        </p:txBody>
      </p:sp>
      <p:sp>
        <p:nvSpPr>
          <p:cNvPr id="6" name="Footer Placeholder 5"/>
          <p:cNvSpPr>
            <a:spLocks noGrp="1"/>
          </p:cNvSpPr>
          <p:nvPr>
            <p:ph type="ftr" sz="quarter" idx="11"/>
          </p:nvPr>
        </p:nvSpPr>
        <p:spPr/>
        <p:txBody>
          <a:bodyPr/>
          <a:lstStyle/>
          <a:p>
            <a:r>
              <a:rPr lang="en-US" smtClean="0"/>
              <a:t>Lyne Beaudoin, c.o.</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9954A3-9DFD-4C44-94BA-B95130A3BA1C}" type="slidenum">
              <a:rPr lang="en-US" smtClean="0"/>
              <a:t>‹N°›</a:t>
            </a:fld>
            <a:endParaRPr lang="en-US" dirty="0"/>
          </a:p>
        </p:txBody>
      </p:sp>
    </p:spTree>
    <p:extLst>
      <p:ext uri="{BB962C8B-B14F-4D97-AF65-F5344CB8AC3E}">
        <p14:creationId xmlns:p14="http://schemas.microsoft.com/office/powerpoint/2010/main" val="4238444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r>
              <a:rPr lang="en-US" smtClean="0"/>
              <a:t>9 juin 2016</a:t>
            </a:r>
            <a:endParaRPr lang="en-US" dirty="0"/>
          </a:p>
        </p:txBody>
      </p:sp>
      <p:sp>
        <p:nvSpPr>
          <p:cNvPr id="6" name="Footer Placeholder 5"/>
          <p:cNvSpPr>
            <a:spLocks noGrp="1"/>
          </p:cNvSpPr>
          <p:nvPr>
            <p:ph type="ftr" sz="quarter" idx="11"/>
          </p:nvPr>
        </p:nvSpPr>
        <p:spPr/>
        <p:txBody>
          <a:bodyPr/>
          <a:lstStyle/>
          <a:p>
            <a:r>
              <a:rPr lang="en-US" smtClean="0"/>
              <a:t>Lyne Beaudoin, c.o.</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04418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smtClean="0"/>
              <a:t>9 juin 2016</a:t>
            </a:r>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Lyne Beaudoin, c.o.</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4820847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hf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23164" y="1009560"/>
            <a:ext cx="7766936" cy="1646302"/>
          </a:xfrm>
        </p:spPr>
        <p:txBody>
          <a:bodyPr>
            <a:noAutofit/>
          </a:bodyPr>
          <a:lstStyle/>
          <a:p>
            <a:pPr algn="ctr"/>
            <a:r>
              <a:rPr lang="fr-CA" b="1" dirty="0" smtClean="0"/>
              <a:t>La tenue de dossiers démystifiée</a:t>
            </a:r>
            <a:endParaRPr lang="fr-CA" b="1" dirty="0"/>
          </a:p>
        </p:txBody>
      </p:sp>
      <p:sp>
        <p:nvSpPr>
          <p:cNvPr id="3" name="Sous-titre 2"/>
          <p:cNvSpPr>
            <a:spLocks noGrp="1"/>
          </p:cNvSpPr>
          <p:nvPr>
            <p:ph type="subTitle" idx="1"/>
          </p:nvPr>
        </p:nvSpPr>
        <p:spPr>
          <a:xfrm>
            <a:off x="2498585" y="3438652"/>
            <a:ext cx="7766936" cy="2752828"/>
          </a:xfrm>
        </p:spPr>
        <p:txBody>
          <a:bodyPr>
            <a:normAutofit/>
          </a:bodyPr>
          <a:lstStyle/>
          <a:p>
            <a:r>
              <a:rPr lang="fr-CA" sz="2800" dirty="0" smtClean="0"/>
              <a:t>Lyne Beaudoin, </a:t>
            </a:r>
            <a:r>
              <a:rPr lang="fr-CA" sz="2800" dirty="0" err="1" smtClean="0"/>
              <a:t>c.o</a:t>
            </a:r>
            <a:r>
              <a:rPr lang="fr-CA" sz="2800" dirty="0" smtClean="0"/>
              <a:t>.</a:t>
            </a:r>
          </a:p>
          <a:p>
            <a:r>
              <a:rPr lang="fr-CA" sz="2400" dirty="0" smtClean="0"/>
              <a:t>Tutrice à la formation à distance</a:t>
            </a:r>
          </a:p>
          <a:p>
            <a:r>
              <a:rPr lang="fr-CA" sz="2400" dirty="0" smtClean="0"/>
              <a:t>en tenue de dossiers et en éthique</a:t>
            </a:r>
          </a:p>
          <a:p>
            <a:endParaRPr lang="fr-CA" sz="2800" dirty="0" smtClean="0"/>
          </a:p>
          <a:p>
            <a:r>
              <a:rPr lang="fr-CA" sz="2800" dirty="0" smtClean="0"/>
              <a:t>Colloque de l’OCCOQ – 9 juin 2016</a:t>
            </a:r>
            <a:endParaRPr lang="fr-CA" sz="2800" dirty="0"/>
          </a:p>
        </p:txBody>
      </p:sp>
    </p:spTree>
    <p:extLst>
      <p:ext uri="{BB962C8B-B14F-4D97-AF65-F5344CB8AC3E}">
        <p14:creationId xmlns:p14="http://schemas.microsoft.com/office/powerpoint/2010/main" val="1588643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Quelques points d’achoppement…</a:t>
            </a:r>
            <a:endParaRPr lang="fr-CA" dirty="0"/>
          </a:p>
        </p:txBody>
      </p:sp>
      <p:sp>
        <p:nvSpPr>
          <p:cNvPr id="3" name="Espace réservé du contenu 2"/>
          <p:cNvSpPr>
            <a:spLocks noGrp="1"/>
          </p:cNvSpPr>
          <p:nvPr>
            <p:ph idx="1"/>
          </p:nvPr>
        </p:nvSpPr>
        <p:spPr>
          <a:xfrm>
            <a:off x="2468026" y="1759026"/>
            <a:ext cx="8915400" cy="4229649"/>
          </a:xfrm>
        </p:spPr>
        <p:txBody>
          <a:bodyPr>
            <a:normAutofit lnSpcReduction="10000"/>
          </a:bodyPr>
          <a:lstStyle/>
          <a:p>
            <a:pPr marL="0" indent="0">
              <a:buNone/>
            </a:pPr>
            <a:r>
              <a:rPr lang="fr-CA" sz="2800" dirty="0" smtClean="0"/>
              <a:t>Lors de la prise de rendez-vous avec François, ce dernier vous informe qu’il veut vous </a:t>
            </a:r>
            <a:r>
              <a:rPr lang="fr-CA" sz="2800" dirty="0" smtClean="0"/>
              <a:t>rencontrer </a:t>
            </a:r>
            <a:r>
              <a:rPr lang="fr-CA" sz="2800" dirty="0" smtClean="0"/>
              <a:t>car il ne sait plus s’il souhaite continuer son D.E.C. en arts et lettres, et se dit tout mêlé</a:t>
            </a:r>
            <a:r>
              <a:rPr lang="fr-CA" sz="2800" dirty="0" smtClean="0"/>
              <a:t>. </a:t>
            </a:r>
            <a:endParaRPr lang="fr-CA" sz="2800" dirty="0"/>
          </a:p>
          <a:p>
            <a:pPr marL="0" indent="0">
              <a:buNone/>
            </a:pPr>
            <a:r>
              <a:rPr lang="fr-CA" sz="2800" dirty="0" smtClean="0"/>
              <a:t>De plus, la psychologue du Cégep, qu’il consulte également, lui a fortement recommandé de venir vous consulter.</a:t>
            </a:r>
            <a:endParaRPr lang="fr-CA" sz="2800" dirty="0" smtClean="0"/>
          </a:p>
          <a:p>
            <a:pPr marL="0" indent="0">
              <a:buNone/>
            </a:pPr>
            <a:r>
              <a:rPr lang="fr-CA" sz="2800" dirty="0" smtClean="0"/>
              <a:t>Dès le tout début de votre première rencontre, vous lui faites signer </a:t>
            </a:r>
            <a:r>
              <a:rPr lang="fr-CA" sz="2800" dirty="0" smtClean="0"/>
              <a:t>votre formulaire de </a:t>
            </a:r>
            <a:r>
              <a:rPr lang="fr-CA" sz="2800" dirty="0" smtClean="0"/>
              <a:t>consentement libre et éclairé.</a:t>
            </a:r>
          </a:p>
          <a:p>
            <a:pPr marL="0" indent="0">
              <a:buNone/>
            </a:pPr>
            <a:endParaRPr lang="fr-CA" sz="2800"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10</a:t>
            </a:fld>
            <a:endParaRPr lang="en-US" dirty="0"/>
          </a:p>
        </p:txBody>
      </p:sp>
      <p:sp>
        <p:nvSpPr>
          <p:cNvPr id="7" name="Espace réservé de la date 3"/>
          <p:cNvSpPr>
            <a:spLocks noGrp="1"/>
          </p:cNvSpPr>
          <p:nvPr>
            <p:ph type="dt" sz="half" idx="10"/>
          </p:nvPr>
        </p:nvSpPr>
        <p:spPr>
          <a:xfrm>
            <a:off x="10361612" y="6130437"/>
            <a:ext cx="1146283" cy="370396"/>
          </a:xfrm>
        </p:spPr>
        <p:txBody>
          <a:bodyPr/>
          <a:lstStyle/>
          <a:p>
            <a:r>
              <a:rPr lang="en-US" sz="1050" smtClean="0"/>
              <a:t>9 juin 2016</a:t>
            </a:r>
            <a:endParaRPr lang="en-US" sz="1050" dirty="0"/>
          </a:p>
        </p:txBody>
      </p:sp>
      <p:sp>
        <p:nvSpPr>
          <p:cNvPr id="8" name="Espace réservé du pied de page 4"/>
          <p:cNvSpPr>
            <a:spLocks noGrp="1"/>
          </p:cNvSpPr>
          <p:nvPr>
            <p:ph type="ftr" sz="quarter" idx="11"/>
          </p:nvPr>
        </p:nvSpPr>
        <p:spPr>
          <a:xfrm>
            <a:off x="1851082" y="6135708"/>
            <a:ext cx="7619999" cy="365125"/>
          </a:xfrm>
        </p:spPr>
        <p:txBody>
          <a:bodyPr/>
          <a:lstStyle/>
          <a:p>
            <a:r>
              <a:rPr lang="en-US" sz="1050" dirty="0" err="1" smtClean="0"/>
              <a:t>Lyne</a:t>
            </a:r>
            <a:r>
              <a:rPr lang="en-US" sz="1050" dirty="0" smtClean="0"/>
              <a:t> Beaudoin, c.o.</a:t>
            </a:r>
            <a:endParaRPr lang="en-US" sz="1050" dirty="0"/>
          </a:p>
        </p:txBody>
      </p:sp>
    </p:spTree>
    <p:extLst>
      <p:ext uri="{BB962C8B-B14F-4D97-AF65-F5344CB8AC3E}">
        <p14:creationId xmlns:p14="http://schemas.microsoft.com/office/powerpoint/2010/main" val="4278740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00828" y="787782"/>
            <a:ext cx="9099933" cy="5960126"/>
          </a:xfrm>
        </p:spPr>
        <p:txBody>
          <a:bodyPr>
            <a:normAutofit/>
          </a:bodyPr>
          <a:lstStyle/>
          <a:p>
            <a:pPr marL="0" indent="0">
              <a:buNone/>
            </a:pPr>
            <a:r>
              <a:rPr lang="fr-CA" sz="2800" dirty="0" smtClean="0"/>
              <a:t>Voici ce que vous apprenez lors de cette 1</a:t>
            </a:r>
            <a:r>
              <a:rPr lang="fr-CA" sz="2800" baseline="30000" dirty="0" smtClean="0"/>
              <a:t>ère</a:t>
            </a:r>
            <a:r>
              <a:rPr lang="fr-CA" sz="2800" dirty="0" smtClean="0"/>
              <a:t> rencontre : François est un jeune homme de 19 ans, qui a entamé sa 1</a:t>
            </a:r>
            <a:r>
              <a:rPr lang="fr-CA" sz="2800" baseline="30000" dirty="0" smtClean="0"/>
              <a:t>ère</a:t>
            </a:r>
            <a:r>
              <a:rPr lang="fr-CA" sz="2800" dirty="0" smtClean="0"/>
              <a:t> session au Cégep en sciences de la nature, puis a changé pour sa 2</a:t>
            </a:r>
            <a:r>
              <a:rPr lang="fr-CA" sz="2800" baseline="30000" dirty="0" smtClean="0"/>
              <a:t>e</a:t>
            </a:r>
            <a:r>
              <a:rPr lang="fr-CA" sz="2800" dirty="0" smtClean="0"/>
              <a:t> session en tremplin DEC parce </a:t>
            </a:r>
            <a:r>
              <a:rPr lang="fr-CA" sz="2800" dirty="0"/>
              <a:t>qu’il n’aimait pas ses </a:t>
            </a:r>
            <a:r>
              <a:rPr lang="fr-CA" sz="2800" dirty="0" smtClean="0"/>
              <a:t>cours. Il pensait s’inscrire à l’automne en sciences humaines. Il est maintenant en 3</a:t>
            </a:r>
            <a:r>
              <a:rPr lang="fr-CA" sz="2800" baseline="30000" dirty="0" smtClean="0"/>
              <a:t>e</a:t>
            </a:r>
            <a:r>
              <a:rPr lang="fr-CA" sz="2800" dirty="0" smtClean="0"/>
              <a:t> session mais s’est finalement inscrit en arts et lettres car le cinéma l’a toujours intéressé, croyant avoir l’étoffe d’un grand cinéaste. Sa cote R est de 21, mais il sait qu’elle aurait pu être plus haute s’il avait assisté davantage à ses cours</a:t>
            </a:r>
            <a:r>
              <a:rPr lang="fr-CA" sz="2800" dirty="0" smtClean="0"/>
              <a:t>.</a:t>
            </a:r>
            <a:endParaRPr lang="fr-CA" sz="2800" dirty="0" smtClean="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11</a:t>
            </a:fld>
            <a:endParaRPr lang="en-US" dirty="0"/>
          </a:p>
        </p:txBody>
      </p:sp>
      <p:sp>
        <p:nvSpPr>
          <p:cNvPr id="8" name="Espace réservé de la date 3"/>
          <p:cNvSpPr>
            <a:spLocks noGrp="1"/>
          </p:cNvSpPr>
          <p:nvPr>
            <p:ph type="dt" sz="half" idx="10"/>
          </p:nvPr>
        </p:nvSpPr>
        <p:spPr>
          <a:xfrm>
            <a:off x="10361612" y="6130437"/>
            <a:ext cx="1146283" cy="370396"/>
          </a:xfrm>
        </p:spPr>
        <p:txBody>
          <a:bodyPr/>
          <a:lstStyle/>
          <a:p>
            <a:r>
              <a:rPr lang="en-US" sz="1050" smtClean="0"/>
              <a:t>9 juin 2016</a:t>
            </a:r>
            <a:endParaRPr lang="en-US" sz="1050" dirty="0"/>
          </a:p>
        </p:txBody>
      </p:sp>
      <p:sp>
        <p:nvSpPr>
          <p:cNvPr id="9" name="Espace réservé du pied de page 4"/>
          <p:cNvSpPr>
            <a:spLocks noGrp="1"/>
          </p:cNvSpPr>
          <p:nvPr>
            <p:ph type="ftr" sz="quarter" idx="11"/>
          </p:nvPr>
        </p:nvSpPr>
        <p:spPr>
          <a:xfrm>
            <a:off x="1851082" y="6135708"/>
            <a:ext cx="7619999" cy="365125"/>
          </a:xfrm>
        </p:spPr>
        <p:txBody>
          <a:bodyPr/>
          <a:lstStyle/>
          <a:p>
            <a:r>
              <a:rPr lang="en-US" sz="1050" dirty="0" err="1" smtClean="0"/>
              <a:t>Lyne</a:t>
            </a:r>
            <a:r>
              <a:rPr lang="en-US" sz="1050" dirty="0" smtClean="0"/>
              <a:t> Beaudoin, c.o.</a:t>
            </a:r>
            <a:endParaRPr lang="en-US" sz="1050" dirty="0"/>
          </a:p>
        </p:txBody>
      </p:sp>
    </p:spTree>
    <p:extLst>
      <p:ext uri="{BB962C8B-B14F-4D97-AF65-F5344CB8AC3E}">
        <p14:creationId xmlns:p14="http://schemas.microsoft.com/office/powerpoint/2010/main" val="1174900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45745" y="787781"/>
            <a:ext cx="9062150" cy="5480817"/>
          </a:xfrm>
        </p:spPr>
        <p:txBody>
          <a:bodyPr>
            <a:normAutofit/>
          </a:bodyPr>
          <a:lstStyle/>
          <a:p>
            <a:pPr marL="0" indent="0">
              <a:buNone/>
            </a:pPr>
            <a:r>
              <a:rPr lang="fr-CA" sz="2800" dirty="0" smtClean="0"/>
              <a:t>François </a:t>
            </a:r>
            <a:r>
              <a:rPr lang="fr-CA" sz="2800" dirty="0" smtClean="0"/>
              <a:t>est le 2</a:t>
            </a:r>
            <a:r>
              <a:rPr lang="fr-CA" sz="2800" baseline="30000" dirty="0" smtClean="0"/>
              <a:t>e</a:t>
            </a:r>
            <a:r>
              <a:rPr lang="fr-CA" sz="2800" dirty="0" smtClean="0"/>
              <a:t> garçon d’une famille de 2 enfants. Son frère aîné étudie présentement en médecine et leurs parents répètent souvent qu’ils sont très fiers de celui-ci. Les parents lui paient ses études universitaires et ont dit à François qu’ils feraient la même chose pour lui s’il se montrait sérieux dans ses études. François comprend dans ce non-dit que ses parents souhaitent qu’il fasse lui aussi des études universitaires… </a:t>
            </a:r>
            <a:endParaRPr lang="fr-CA" sz="2800"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12</a:t>
            </a:fld>
            <a:endParaRPr lang="en-US" dirty="0"/>
          </a:p>
        </p:txBody>
      </p:sp>
      <p:sp>
        <p:nvSpPr>
          <p:cNvPr id="8" name="Espace réservé de la date 3"/>
          <p:cNvSpPr>
            <a:spLocks noGrp="1"/>
          </p:cNvSpPr>
          <p:nvPr>
            <p:ph type="dt" sz="half" idx="10"/>
          </p:nvPr>
        </p:nvSpPr>
        <p:spPr>
          <a:xfrm>
            <a:off x="10361612" y="6130437"/>
            <a:ext cx="1146283" cy="370396"/>
          </a:xfrm>
        </p:spPr>
        <p:txBody>
          <a:bodyPr/>
          <a:lstStyle/>
          <a:p>
            <a:r>
              <a:rPr lang="en-US" sz="1050" smtClean="0"/>
              <a:t>9 juin 2016</a:t>
            </a:r>
            <a:endParaRPr lang="en-US" sz="1050" dirty="0"/>
          </a:p>
        </p:txBody>
      </p:sp>
      <p:sp>
        <p:nvSpPr>
          <p:cNvPr id="9" name="Espace réservé du pied de page 4"/>
          <p:cNvSpPr>
            <a:spLocks noGrp="1"/>
          </p:cNvSpPr>
          <p:nvPr>
            <p:ph type="ftr" sz="quarter" idx="11"/>
          </p:nvPr>
        </p:nvSpPr>
        <p:spPr>
          <a:xfrm>
            <a:off x="1851082" y="6135708"/>
            <a:ext cx="7619999" cy="365125"/>
          </a:xfrm>
        </p:spPr>
        <p:txBody>
          <a:bodyPr/>
          <a:lstStyle/>
          <a:p>
            <a:r>
              <a:rPr lang="en-US" sz="1050" dirty="0" err="1" smtClean="0"/>
              <a:t>Lyne</a:t>
            </a:r>
            <a:r>
              <a:rPr lang="en-US" sz="1050" dirty="0" smtClean="0"/>
              <a:t> Beaudoin, c.o.</a:t>
            </a:r>
            <a:endParaRPr lang="en-US" sz="1050" dirty="0"/>
          </a:p>
        </p:txBody>
      </p:sp>
    </p:spTree>
    <p:extLst>
      <p:ext uri="{BB962C8B-B14F-4D97-AF65-F5344CB8AC3E}">
        <p14:creationId xmlns:p14="http://schemas.microsoft.com/office/powerpoint/2010/main" val="3527228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Quelques points d’achoppement…</a:t>
            </a:r>
            <a:endParaRPr lang="fr-CA" dirty="0"/>
          </a:p>
        </p:txBody>
      </p:sp>
      <p:sp>
        <p:nvSpPr>
          <p:cNvPr id="3" name="Espace réservé du contenu 2"/>
          <p:cNvSpPr>
            <a:spLocks noGrp="1"/>
          </p:cNvSpPr>
          <p:nvPr>
            <p:ph idx="1"/>
          </p:nvPr>
        </p:nvSpPr>
        <p:spPr>
          <a:xfrm>
            <a:off x="2592925" y="1410159"/>
            <a:ext cx="8915400" cy="4720278"/>
          </a:xfrm>
        </p:spPr>
        <p:txBody>
          <a:bodyPr>
            <a:normAutofit fontScale="92500" lnSpcReduction="10000"/>
          </a:bodyPr>
          <a:lstStyle/>
          <a:p>
            <a:r>
              <a:rPr lang="fr-CA" sz="2800" dirty="0" smtClean="0"/>
              <a:t>Le consentement libre et éclairé                             (art. 12 du Code de déontologie et art</a:t>
            </a:r>
            <a:r>
              <a:rPr lang="fr-CA" sz="2800" dirty="0" smtClean="0"/>
              <a:t>. 3 </a:t>
            </a:r>
            <a:r>
              <a:rPr lang="fr-CA" sz="2800" dirty="0" smtClean="0"/>
              <a:t>alinéa 4 du Règlement sur les </a:t>
            </a:r>
            <a:r>
              <a:rPr lang="fr-CA" sz="2800" dirty="0" smtClean="0"/>
              <a:t>dossiers, …)</a:t>
            </a:r>
            <a:endParaRPr lang="fr-CA" sz="2800" dirty="0" smtClean="0"/>
          </a:p>
          <a:p>
            <a:endParaRPr lang="fr-CA" sz="900" dirty="0" smtClean="0"/>
          </a:p>
          <a:p>
            <a:r>
              <a:rPr lang="fr-CA" sz="2800" dirty="0" smtClean="0"/>
              <a:t>L’évaluation de la situation du client            </a:t>
            </a:r>
            <a:r>
              <a:rPr lang="fr-CA" sz="2800" dirty="0" smtClean="0"/>
              <a:t>          </a:t>
            </a:r>
            <a:r>
              <a:rPr lang="fr-CA" sz="2800" dirty="0" smtClean="0"/>
              <a:t>(art</a:t>
            </a:r>
            <a:r>
              <a:rPr lang="fr-CA" sz="2800" dirty="0" smtClean="0"/>
              <a:t>. 3 </a:t>
            </a:r>
            <a:r>
              <a:rPr lang="fr-CA" sz="2800" dirty="0" smtClean="0"/>
              <a:t>alinéa 5 du Règlement sur les dossiers, …)</a:t>
            </a:r>
          </a:p>
          <a:p>
            <a:endParaRPr lang="fr-CA" sz="800" dirty="0"/>
          </a:p>
          <a:p>
            <a:r>
              <a:rPr lang="fr-CA" sz="2800" dirty="0"/>
              <a:t>Projet de loi 21 </a:t>
            </a:r>
            <a:r>
              <a:rPr lang="fr-CA" sz="2800" dirty="0" smtClean="0"/>
              <a:t>…</a:t>
            </a:r>
          </a:p>
          <a:p>
            <a:endParaRPr lang="fr-CA" sz="900" dirty="0"/>
          </a:p>
          <a:p>
            <a:r>
              <a:rPr lang="fr-CA" sz="2800" dirty="0" smtClean="0"/>
              <a:t>L’évolution </a:t>
            </a:r>
            <a:r>
              <a:rPr lang="fr-CA" sz="2800" dirty="0" smtClean="0"/>
              <a:t>du client et le déroulement des interventions réalisées dans la rencontre         </a:t>
            </a:r>
            <a:r>
              <a:rPr lang="fr-CA" sz="2800" dirty="0" smtClean="0"/>
              <a:t>      </a:t>
            </a:r>
            <a:r>
              <a:rPr lang="fr-CA" sz="2800" dirty="0" smtClean="0"/>
              <a:t>(art</a:t>
            </a:r>
            <a:r>
              <a:rPr lang="fr-CA" sz="2800" dirty="0" smtClean="0"/>
              <a:t>. 3 </a:t>
            </a:r>
            <a:r>
              <a:rPr lang="fr-CA" sz="2800" dirty="0" smtClean="0"/>
              <a:t>alinéa 7 du Règlement sur les dossiers, </a:t>
            </a:r>
            <a:r>
              <a:rPr lang="fr-CA" sz="2800" dirty="0" smtClean="0"/>
              <a:t>…)</a:t>
            </a:r>
            <a:endParaRPr lang="fr-CA" sz="800" dirty="0" smtClean="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13</a:t>
            </a:fld>
            <a:endParaRPr lang="en-US" dirty="0"/>
          </a:p>
        </p:txBody>
      </p:sp>
      <p:sp>
        <p:nvSpPr>
          <p:cNvPr id="7" name="Espace réservé de la date 3"/>
          <p:cNvSpPr>
            <a:spLocks noGrp="1"/>
          </p:cNvSpPr>
          <p:nvPr>
            <p:ph type="dt" sz="half" idx="10"/>
          </p:nvPr>
        </p:nvSpPr>
        <p:spPr>
          <a:xfrm>
            <a:off x="10361612" y="6130437"/>
            <a:ext cx="1146283" cy="370396"/>
          </a:xfrm>
        </p:spPr>
        <p:txBody>
          <a:bodyPr/>
          <a:lstStyle/>
          <a:p>
            <a:r>
              <a:rPr lang="en-US" sz="1050" smtClean="0"/>
              <a:t>9 juin 2016</a:t>
            </a:r>
            <a:endParaRPr lang="en-US" sz="1050" dirty="0"/>
          </a:p>
        </p:txBody>
      </p:sp>
      <p:sp>
        <p:nvSpPr>
          <p:cNvPr id="8" name="Espace réservé du pied de page 4"/>
          <p:cNvSpPr>
            <a:spLocks noGrp="1"/>
          </p:cNvSpPr>
          <p:nvPr>
            <p:ph type="ftr" sz="quarter" idx="11"/>
          </p:nvPr>
        </p:nvSpPr>
        <p:spPr>
          <a:xfrm>
            <a:off x="1851082" y="6135708"/>
            <a:ext cx="7619999" cy="365125"/>
          </a:xfrm>
        </p:spPr>
        <p:txBody>
          <a:bodyPr/>
          <a:lstStyle/>
          <a:p>
            <a:r>
              <a:rPr lang="en-US" sz="1050" dirty="0" err="1" smtClean="0"/>
              <a:t>Lyne</a:t>
            </a:r>
            <a:r>
              <a:rPr lang="en-US" sz="1050" dirty="0" smtClean="0"/>
              <a:t> Beaudoin, c.o.</a:t>
            </a:r>
            <a:endParaRPr lang="en-US" sz="1050" dirty="0"/>
          </a:p>
        </p:txBody>
      </p:sp>
    </p:spTree>
    <p:extLst>
      <p:ext uri="{BB962C8B-B14F-4D97-AF65-F5344CB8AC3E}">
        <p14:creationId xmlns:p14="http://schemas.microsoft.com/office/powerpoint/2010/main" val="208538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Rédaction des notes évolutives</a:t>
            </a:r>
            <a:endParaRPr lang="fr-CA" dirty="0"/>
          </a:p>
        </p:txBody>
      </p:sp>
      <p:sp>
        <p:nvSpPr>
          <p:cNvPr id="3" name="Espace réservé du contenu 2"/>
          <p:cNvSpPr>
            <a:spLocks noGrp="1"/>
          </p:cNvSpPr>
          <p:nvPr>
            <p:ph idx="1"/>
          </p:nvPr>
        </p:nvSpPr>
        <p:spPr/>
        <p:txBody>
          <a:bodyPr>
            <a:normAutofit/>
          </a:bodyPr>
          <a:lstStyle/>
          <a:p>
            <a:r>
              <a:rPr lang="fr-CA" sz="2800" dirty="0" smtClean="0"/>
              <a:t>On devrait y retrouver un fil conducteur : le motif de </a:t>
            </a:r>
            <a:r>
              <a:rPr lang="fr-CA" sz="2800" dirty="0" smtClean="0"/>
              <a:t>consultation ou objectif entendu lors du consentement libre et éclairé…</a:t>
            </a:r>
            <a:endParaRPr lang="fr-CA" sz="2800" dirty="0" smtClean="0"/>
          </a:p>
          <a:p>
            <a:endParaRPr lang="fr-CA" sz="2800" dirty="0"/>
          </a:p>
          <a:p>
            <a:r>
              <a:rPr lang="fr-CA" sz="2800" dirty="0" smtClean="0"/>
              <a:t>Trucs pour sortir du verbatim ou la simple notation de faits :</a:t>
            </a:r>
            <a:endParaRPr lang="fr-CA" sz="2800"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14</a:t>
            </a:fld>
            <a:endParaRPr lang="en-US" dirty="0"/>
          </a:p>
        </p:txBody>
      </p:sp>
      <p:sp>
        <p:nvSpPr>
          <p:cNvPr id="7" name="Espace réservé de la date 3"/>
          <p:cNvSpPr>
            <a:spLocks noGrp="1"/>
          </p:cNvSpPr>
          <p:nvPr>
            <p:ph type="dt" sz="half" idx="10"/>
          </p:nvPr>
        </p:nvSpPr>
        <p:spPr>
          <a:xfrm>
            <a:off x="10361612" y="6130437"/>
            <a:ext cx="1146283" cy="370396"/>
          </a:xfrm>
        </p:spPr>
        <p:txBody>
          <a:bodyPr/>
          <a:lstStyle/>
          <a:p>
            <a:r>
              <a:rPr lang="en-US" sz="1050" smtClean="0"/>
              <a:t>9 juin 2016</a:t>
            </a:r>
            <a:endParaRPr lang="en-US" sz="1050" dirty="0"/>
          </a:p>
        </p:txBody>
      </p:sp>
      <p:sp>
        <p:nvSpPr>
          <p:cNvPr id="8" name="Espace réservé du pied de page 4"/>
          <p:cNvSpPr>
            <a:spLocks noGrp="1"/>
          </p:cNvSpPr>
          <p:nvPr>
            <p:ph type="ftr" sz="quarter" idx="11"/>
          </p:nvPr>
        </p:nvSpPr>
        <p:spPr>
          <a:xfrm>
            <a:off x="1851082" y="6135708"/>
            <a:ext cx="7619999" cy="365125"/>
          </a:xfrm>
        </p:spPr>
        <p:txBody>
          <a:bodyPr/>
          <a:lstStyle/>
          <a:p>
            <a:r>
              <a:rPr lang="en-US" sz="1050" dirty="0" err="1" smtClean="0"/>
              <a:t>Lyne</a:t>
            </a:r>
            <a:r>
              <a:rPr lang="en-US" sz="1050" dirty="0" smtClean="0"/>
              <a:t> Beaudoin, c.o.</a:t>
            </a:r>
            <a:endParaRPr lang="en-US" sz="1050" dirty="0"/>
          </a:p>
        </p:txBody>
      </p:sp>
    </p:spTree>
    <p:extLst>
      <p:ext uri="{BB962C8B-B14F-4D97-AF65-F5344CB8AC3E}">
        <p14:creationId xmlns:p14="http://schemas.microsoft.com/office/powerpoint/2010/main" val="322343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57F1E4F-1CFF-5643-939E-217C01CDF565}" type="slidenum">
              <a:rPr lang="en-US" smtClean="0"/>
              <a:pPr/>
              <a:t>15</a:t>
            </a:fld>
            <a:endParaRPr lang="en-US" dirty="0"/>
          </a:p>
        </p:txBody>
      </p:sp>
      <p:sp>
        <p:nvSpPr>
          <p:cNvPr id="5" name="Rectangle à coins arrondis 4"/>
          <p:cNvSpPr/>
          <p:nvPr/>
        </p:nvSpPr>
        <p:spPr>
          <a:xfrm>
            <a:off x="7219950" y="630238"/>
            <a:ext cx="2224088" cy="4225925"/>
          </a:xfrm>
          <a:prstGeom prst="round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CA" sz="2300" dirty="0">
                <a:solidFill>
                  <a:schemeClr val="tx1"/>
                </a:solidFill>
              </a:rPr>
              <a:t>Hypothèses</a:t>
            </a:r>
          </a:p>
        </p:txBody>
      </p:sp>
      <p:sp>
        <p:nvSpPr>
          <p:cNvPr id="6" name="Rectangle à coins arrondis 5"/>
          <p:cNvSpPr/>
          <p:nvPr/>
        </p:nvSpPr>
        <p:spPr>
          <a:xfrm>
            <a:off x="2162175" y="655638"/>
            <a:ext cx="2224088" cy="4225925"/>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CA" sz="2300" dirty="0"/>
              <a:t>Impressions personnelles</a:t>
            </a:r>
          </a:p>
          <a:p>
            <a:pPr algn="ctr" eaLnBrk="1" fontAlgn="auto" hangingPunct="1">
              <a:spcBef>
                <a:spcPts val="0"/>
              </a:spcBef>
              <a:spcAft>
                <a:spcPts val="0"/>
              </a:spcAft>
              <a:defRPr/>
            </a:pPr>
            <a:endParaRPr lang="fr-CA" sz="2300" dirty="0"/>
          </a:p>
          <a:p>
            <a:pPr algn="ctr" eaLnBrk="1" fontAlgn="auto" hangingPunct="1">
              <a:spcBef>
                <a:spcPts val="0"/>
              </a:spcBef>
              <a:spcAft>
                <a:spcPts val="0"/>
              </a:spcAft>
              <a:defRPr/>
            </a:pPr>
            <a:r>
              <a:rPr lang="fr-CA" sz="2300" dirty="0"/>
              <a:t>Intuitions</a:t>
            </a:r>
          </a:p>
          <a:p>
            <a:pPr algn="ctr" eaLnBrk="1" fontAlgn="auto" hangingPunct="1">
              <a:spcBef>
                <a:spcPts val="0"/>
              </a:spcBef>
              <a:spcAft>
                <a:spcPts val="0"/>
              </a:spcAft>
              <a:defRPr/>
            </a:pPr>
            <a:endParaRPr lang="fr-CA" sz="2300" dirty="0"/>
          </a:p>
          <a:p>
            <a:pPr algn="ctr" eaLnBrk="1" fontAlgn="auto" hangingPunct="1">
              <a:spcBef>
                <a:spcPts val="0"/>
              </a:spcBef>
              <a:spcAft>
                <a:spcPts val="0"/>
              </a:spcAft>
              <a:defRPr/>
            </a:pPr>
            <a:r>
              <a:rPr lang="fr-CA" sz="2300" dirty="0"/>
              <a:t>Jugements de valeur</a:t>
            </a:r>
          </a:p>
        </p:txBody>
      </p:sp>
      <p:sp>
        <p:nvSpPr>
          <p:cNvPr id="7" name="Rectangle à coins arrondis 6"/>
          <p:cNvSpPr/>
          <p:nvPr/>
        </p:nvSpPr>
        <p:spPr>
          <a:xfrm>
            <a:off x="9748838" y="596900"/>
            <a:ext cx="2224087" cy="4225925"/>
          </a:xfrm>
          <a:prstGeom prst="round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CA" sz="2300" dirty="0">
                <a:solidFill>
                  <a:schemeClr val="tx1"/>
                </a:solidFill>
              </a:rPr>
              <a:t>Jugements cliniques</a:t>
            </a:r>
          </a:p>
          <a:p>
            <a:pPr algn="ctr" eaLnBrk="1" fontAlgn="auto" hangingPunct="1">
              <a:spcBef>
                <a:spcPts val="0"/>
              </a:spcBef>
              <a:spcAft>
                <a:spcPts val="0"/>
              </a:spcAft>
              <a:defRPr/>
            </a:pPr>
            <a:endParaRPr lang="fr-CA" sz="2300" dirty="0">
              <a:solidFill>
                <a:schemeClr val="tx1"/>
              </a:solidFill>
            </a:endParaRPr>
          </a:p>
          <a:p>
            <a:pPr algn="ctr" eaLnBrk="1" fontAlgn="auto" hangingPunct="1">
              <a:spcBef>
                <a:spcPts val="0"/>
              </a:spcBef>
              <a:spcAft>
                <a:spcPts val="0"/>
              </a:spcAft>
              <a:defRPr/>
            </a:pPr>
            <a:r>
              <a:rPr lang="fr-CA" sz="2300" dirty="0">
                <a:solidFill>
                  <a:schemeClr val="tx1"/>
                </a:solidFill>
              </a:rPr>
              <a:t>Validation </a:t>
            </a:r>
            <a:r>
              <a:rPr lang="fr-CA" sz="2200" dirty="0">
                <a:solidFill>
                  <a:schemeClr val="tx1"/>
                </a:solidFill>
              </a:rPr>
              <a:t>conceptuelle</a:t>
            </a:r>
          </a:p>
          <a:p>
            <a:pPr algn="ctr" eaLnBrk="1" fontAlgn="auto" hangingPunct="1">
              <a:spcBef>
                <a:spcPts val="0"/>
              </a:spcBef>
              <a:spcAft>
                <a:spcPts val="0"/>
              </a:spcAft>
              <a:defRPr/>
            </a:pPr>
            <a:endParaRPr lang="fr-CA" sz="2200" dirty="0">
              <a:solidFill>
                <a:schemeClr val="tx1"/>
              </a:solidFill>
            </a:endParaRPr>
          </a:p>
          <a:p>
            <a:pPr algn="ctr" eaLnBrk="1" fontAlgn="auto" hangingPunct="1">
              <a:spcBef>
                <a:spcPts val="0"/>
              </a:spcBef>
              <a:spcAft>
                <a:spcPts val="0"/>
              </a:spcAft>
              <a:defRPr/>
            </a:pPr>
            <a:r>
              <a:rPr lang="fr-CA" sz="2200" dirty="0">
                <a:solidFill>
                  <a:schemeClr val="tx1"/>
                </a:solidFill>
              </a:rPr>
              <a:t>Opinion </a:t>
            </a:r>
            <a:r>
              <a:rPr lang="fr-CA" sz="2000" dirty="0">
                <a:solidFill>
                  <a:schemeClr val="tx1"/>
                </a:solidFill>
              </a:rPr>
              <a:t>professionnelle</a:t>
            </a:r>
          </a:p>
        </p:txBody>
      </p:sp>
      <p:sp>
        <p:nvSpPr>
          <p:cNvPr id="8" name="Rectangle à coins arrondis 7"/>
          <p:cNvSpPr/>
          <p:nvPr/>
        </p:nvSpPr>
        <p:spPr>
          <a:xfrm>
            <a:off x="4691063" y="655638"/>
            <a:ext cx="2224087" cy="4225925"/>
          </a:xfrm>
          <a:prstGeom prst="round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CA" sz="2300" dirty="0"/>
              <a:t>Faits</a:t>
            </a:r>
          </a:p>
          <a:p>
            <a:pPr algn="ctr" eaLnBrk="1" fontAlgn="auto" hangingPunct="1">
              <a:spcBef>
                <a:spcPts val="0"/>
              </a:spcBef>
              <a:spcAft>
                <a:spcPts val="0"/>
              </a:spcAft>
              <a:defRPr/>
            </a:pPr>
            <a:endParaRPr lang="fr-CA" sz="2300" dirty="0"/>
          </a:p>
          <a:p>
            <a:pPr algn="ctr" eaLnBrk="1" fontAlgn="auto" hangingPunct="1">
              <a:spcBef>
                <a:spcPts val="0"/>
              </a:spcBef>
              <a:spcAft>
                <a:spcPts val="0"/>
              </a:spcAft>
              <a:defRPr/>
            </a:pPr>
            <a:r>
              <a:rPr lang="fr-CA" sz="2250" dirty="0"/>
              <a:t>Observations</a:t>
            </a:r>
          </a:p>
        </p:txBody>
      </p:sp>
      <p:sp>
        <p:nvSpPr>
          <p:cNvPr id="9" name="ZoneTexte 8"/>
          <p:cNvSpPr txBox="1">
            <a:spLocks noChangeArrowheads="1"/>
          </p:cNvSpPr>
          <p:nvPr/>
        </p:nvSpPr>
        <p:spPr bwMode="auto">
          <a:xfrm>
            <a:off x="2360613" y="5251450"/>
            <a:ext cx="1828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fr-CA" altLang="fr-FR" b="1">
                <a:solidFill>
                  <a:srgbClr val="FF0000"/>
                </a:solidFill>
              </a:rPr>
              <a:t>À ne jamais retrouver au dossier!!!!</a:t>
            </a:r>
          </a:p>
        </p:txBody>
      </p:sp>
      <p:cxnSp>
        <p:nvCxnSpPr>
          <p:cNvPr id="10" name="Connecteur droit avec flèche 9"/>
          <p:cNvCxnSpPr/>
          <p:nvPr/>
        </p:nvCxnSpPr>
        <p:spPr>
          <a:xfrm>
            <a:off x="4994275" y="5141913"/>
            <a:ext cx="6840538" cy="0"/>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a:stCxn id="9" idx="0"/>
            <a:endCxn id="6" idx="2"/>
          </p:cNvCxnSpPr>
          <p:nvPr/>
        </p:nvCxnSpPr>
        <p:spPr>
          <a:xfrm flipV="1">
            <a:off x="3275013" y="4881563"/>
            <a:ext cx="0" cy="369887"/>
          </a:xfrm>
          <a:prstGeom prst="straightConnector1">
            <a:avLst/>
          </a:prstGeom>
          <a:ln w="47625">
            <a:tailEnd type="triangle"/>
          </a:ln>
        </p:spPr>
        <p:style>
          <a:lnRef idx="1">
            <a:schemeClr val="accent1"/>
          </a:lnRef>
          <a:fillRef idx="0">
            <a:schemeClr val="accent1"/>
          </a:fillRef>
          <a:effectRef idx="0">
            <a:schemeClr val="accent1"/>
          </a:effectRef>
          <a:fontRef idx="minor">
            <a:schemeClr val="tx1"/>
          </a:fontRef>
        </p:style>
      </p:cxnSp>
      <p:sp>
        <p:nvSpPr>
          <p:cNvPr id="12" name="ZoneTexte 8"/>
          <p:cNvSpPr txBox="1">
            <a:spLocks noChangeArrowheads="1"/>
          </p:cNvSpPr>
          <p:nvPr/>
        </p:nvSpPr>
        <p:spPr bwMode="auto">
          <a:xfrm>
            <a:off x="5167574" y="5723413"/>
            <a:ext cx="5076825" cy="738664"/>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r>
              <a:rPr lang="fr-CA" altLang="fr-FR" sz="1400" dirty="0" smtClean="0">
                <a:solidFill>
                  <a:schemeClr val="tx1"/>
                </a:solidFill>
              </a:rPr>
              <a:t>Extraits </a:t>
            </a:r>
            <a:r>
              <a:rPr lang="fr-CA" altLang="fr-FR" sz="1400" dirty="0">
                <a:solidFill>
                  <a:schemeClr val="tx1"/>
                </a:solidFill>
              </a:rPr>
              <a:t>du </a:t>
            </a:r>
            <a:r>
              <a:rPr lang="fr-CA" altLang="fr-FR" sz="1400" i="1" dirty="0">
                <a:solidFill>
                  <a:schemeClr val="tx1"/>
                </a:solidFill>
              </a:rPr>
              <a:t>Manuel d’apprentissage de la formation en tenue de dossiers II – Aspects pratiques, OCCOQ, juillet 2013.</a:t>
            </a:r>
          </a:p>
        </p:txBody>
      </p:sp>
      <p:sp>
        <p:nvSpPr>
          <p:cNvPr id="13" name="Espace réservé de la date 3"/>
          <p:cNvSpPr>
            <a:spLocks noGrp="1"/>
          </p:cNvSpPr>
          <p:nvPr>
            <p:ph type="dt" sz="half" idx="10"/>
          </p:nvPr>
        </p:nvSpPr>
        <p:spPr>
          <a:xfrm>
            <a:off x="10361612" y="6130437"/>
            <a:ext cx="1146283" cy="370396"/>
          </a:xfrm>
        </p:spPr>
        <p:txBody>
          <a:bodyPr/>
          <a:lstStyle/>
          <a:p>
            <a:r>
              <a:rPr lang="en-US" sz="1050" smtClean="0"/>
              <a:t>9 juin 2016</a:t>
            </a:r>
            <a:endParaRPr lang="en-US" sz="1050" dirty="0"/>
          </a:p>
        </p:txBody>
      </p:sp>
      <p:sp>
        <p:nvSpPr>
          <p:cNvPr id="14" name="Espace réservé du pied de page 4"/>
          <p:cNvSpPr>
            <a:spLocks noGrp="1"/>
          </p:cNvSpPr>
          <p:nvPr>
            <p:ph type="ftr" sz="quarter" idx="11"/>
          </p:nvPr>
        </p:nvSpPr>
        <p:spPr>
          <a:xfrm>
            <a:off x="1851082" y="6135708"/>
            <a:ext cx="7619999" cy="365125"/>
          </a:xfrm>
        </p:spPr>
        <p:txBody>
          <a:bodyPr/>
          <a:lstStyle/>
          <a:p>
            <a:r>
              <a:rPr lang="en-US" sz="1050" dirty="0" err="1" smtClean="0"/>
              <a:t>Lyne</a:t>
            </a:r>
            <a:r>
              <a:rPr lang="en-US" sz="1050" dirty="0" smtClean="0"/>
              <a:t> Beaudoin, c.o.</a:t>
            </a:r>
            <a:endParaRPr lang="en-US" sz="1050" dirty="0"/>
          </a:p>
        </p:txBody>
      </p:sp>
    </p:spTree>
    <p:extLst>
      <p:ext uri="{BB962C8B-B14F-4D97-AF65-F5344CB8AC3E}">
        <p14:creationId xmlns:p14="http://schemas.microsoft.com/office/powerpoint/2010/main" val="3846550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57F1E4F-1CFF-5643-939E-217C01CDF565}" type="slidenum">
              <a:rPr lang="en-US" smtClean="0"/>
              <a:pPr/>
              <a:t>16</a:t>
            </a:fld>
            <a:endParaRPr lang="en-US" dirty="0"/>
          </a:p>
        </p:txBody>
      </p:sp>
      <p:sp>
        <p:nvSpPr>
          <p:cNvPr id="5" name="Espace réservé de la date 3"/>
          <p:cNvSpPr>
            <a:spLocks noGrp="1"/>
          </p:cNvSpPr>
          <p:nvPr>
            <p:ph type="dt" sz="half" idx="10"/>
          </p:nvPr>
        </p:nvSpPr>
        <p:spPr>
          <a:xfrm>
            <a:off x="10361612" y="6130437"/>
            <a:ext cx="1146283" cy="370396"/>
          </a:xfrm>
        </p:spPr>
        <p:txBody>
          <a:bodyPr/>
          <a:lstStyle/>
          <a:p>
            <a:r>
              <a:rPr lang="en-US" sz="1050" smtClean="0"/>
              <a:t>9 juin 2016</a:t>
            </a:r>
            <a:endParaRPr lang="en-US" sz="1050" dirty="0"/>
          </a:p>
        </p:txBody>
      </p:sp>
      <p:sp>
        <p:nvSpPr>
          <p:cNvPr id="6" name="Espace réservé du pied de page 4"/>
          <p:cNvSpPr>
            <a:spLocks noGrp="1"/>
          </p:cNvSpPr>
          <p:nvPr>
            <p:ph type="ftr" sz="quarter" idx="11"/>
          </p:nvPr>
        </p:nvSpPr>
        <p:spPr>
          <a:xfrm>
            <a:off x="1851082" y="6135708"/>
            <a:ext cx="7619999" cy="365125"/>
          </a:xfrm>
        </p:spPr>
        <p:txBody>
          <a:bodyPr/>
          <a:lstStyle/>
          <a:p>
            <a:r>
              <a:rPr lang="en-US" sz="1050" dirty="0" err="1" smtClean="0"/>
              <a:t>Lyne</a:t>
            </a:r>
            <a:r>
              <a:rPr lang="en-US" sz="1050" dirty="0" smtClean="0"/>
              <a:t> Beaudoin, c.o.</a:t>
            </a:r>
            <a:endParaRPr lang="en-US" sz="1050" dirty="0"/>
          </a:p>
        </p:txBody>
      </p:sp>
      <p:sp>
        <p:nvSpPr>
          <p:cNvPr id="7" name="Rectangle à coins arrondis 6"/>
          <p:cNvSpPr/>
          <p:nvPr/>
        </p:nvSpPr>
        <p:spPr>
          <a:xfrm>
            <a:off x="7050088" y="264403"/>
            <a:ext cx="2224087" cy="5721177"/>
          </a:xfrm>
          <a:prstGeom prst="round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CA" sz="2400" dirty="0">
                <a:solidFill>
                  <a:schemeClr val="tx1"/>
                </a:solidFill>
              </a:rPr>
              <a:t>Est-ce </a:t>
            </a:r>
            <a:r>
              <a:rPr lang="fr-CA" sz="2400" dirty="0" smtClean="0">
                <a:solidFill>
                  <a:schemeClr val="tx1"/>
                </a:solidFill>
              </a:rPr>
              <a:t>un mécanisme </a:t>
            </a:r>
            <a:r>
              <a:rPr lang="fr-CA" sz="2400" dirty="0">
                <a:solidFill>
                  <a:schemeClr val="tx1"/>
                </a:solidFill>
              </a:rPr>
              <a:t>de défense pour éviter de se retrouver en emploi ou un schéma de droits personnels exagérés? Est-ce réaliste? Vérifier si…</a:t>
            </a:r>
          </a:p>
        </p:txBody>
      </p:sp>
      <p:sp>
        <p:nvSpPr>
          <p:cNvPr id="8" name="Rectangle à coins arrondis 7"/>
          <p:cNvSpPr/>
          <p:nvPr/>
        </p:nvSpPr>
        <p:spPr>
          <a:xfrm>
            <a:off x="1968256" y="288298"/>
            <a:ext cx="2224087" cy="5722682"/>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CA" sz="2400" dirty="0"/>
              <a:t>La cliente est capricieuse et difficile à satisfaire.</a:t>
            </a:r>
          </a:p>
          <a:p>
            <a:pPr algn="ctr" eaLnBrk="1" fontAlgn="auto" hangingPunct="1">
              <a:spcBef>
                <a:spcPts val="0"/>
              </a:spcBef>
              <a:spcAft>
                <a:spcPts val="0"/>
              </a:spcAft>
              <a:defRPr/>
            </a:pPr>
            <a:endParaRPr lang="fr-CA" sz="2400" dirty="0"/>
          </a:p>
        </p:txBody>
      </p:sp>
      <p:sp>
        <p:nvSpPr>
          <p:cNvPr id="9" name="Rectangle à coins arrondis 8"/>
          <p:cNvSpPr/>
          <p:nvPr/>
        </p:nvSpPr>
        <p:spPr>
          <a:xfrm>
            <a:off x="9578975" y="232778"/>
            <a:ext cx="2390775" cy="5752802"/>
          </a:xfrm>
          <a:prstGeom prst="round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CA" sz="2000" dirty="0">
                <a:solidFill>
                  <a:schemeClr val="tx1"/>
                </a:solidFill>
              </a:rPr>
              <a:t>Les multiples exigences professionnelles de la cliente, son peu de tolérance à la frustration et aux limites ainsi que sa difficulté à éprouver de l’empathie </a:t>
            </a:r>
            <a:r>
              <a:rPr lang="fr-CA" sz="2000" dirty="0" smtClean="0">
                <a:solidFill>
                  <a:schemeClr val="tx1"/>
                </a:solidFill>
              </a:rPr>
              <a:t>oriente vers le schéma </a:t>
            </a:r>
            <a:r>
              <a:rPr lang="fr-CA" sz="2000" dirty="0">
                <a:solidFill>
                  <a:schemeClr val="tx1"/>
                </a:solidFill>
              </a:rPr>
              <a:t>de droits personnels exagérés. Il serait pertinent de…</a:t>
            </a:r>
          </a:p>
        </p:txBody>
      </p:sp>
      <p:sp>
        <p:nvSpPr>
          <p:cNvPr id="10" name="Rectangle à coins arrondis 9"/>
          <p:cNvSpPr/>
          <p:nvPr/>
        </p:nvSpPr>
        <p:spPr>
          <a:xfrm>
            <a:off x="4521200" y="288298"/>
            <a:ext cx="2224088" cy="5722682"/>
          </a:xfrm>
          <a:prstGeom prst="round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CA" sz="2400" dirty="0"/>
              <a:t>La cliente nomme plusieurs exigences </a:t>
            </a:r>
            <a:r>
              <a:rPr lang="fr-CA" sz="2400" dirty="0" err="1"/>
              <a:t>profession-nelles</a:t>
            </a:r>
            <a:r>
              <a:rPr lang="fr-CA" sz="2400" dirty="0"/>
              <a:t> dont…</a:t>
            </a:r>
          </a:p>
        </p:txBody>
      </p:sp>
      <p:cxnSp>
        <p:nvCxnSpPr>
          <p:cNvPr id="14" name="Connecteur droit 13"/>
          <p:cNvCxnSpPr/>
          <p:nvPr/>
        </p:nvCxnSpPr>
        <p:spPr>
          <a:xfrm>
            <a:off x="1911033" y="1554480"/>
            <a:ext cx="2338535" cy="2468880"/>
          </a:xfrm>
          <a:prstGeom prst="line">
            <a:avLst/>
          </a:prstGeom>
          <a:ln w="368300"/>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flipH="1">
            <a:off x="1911031" y="1554480"/>
            <a:ext cx="2305371" cy="2468880"/>
          </a:xfrm>
          <a:prstGeom prst="line">
            <a:avLst/>
          </a:prstGeom>
          <a:ln w="3683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3498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806" y="429821"/>
            <a:ext cx="8911687" cy="1280890"/>
          </a:xfrm>
        </p:spPr>
        <p:txBody>
          <a:bodyPr>
            <a:normAutofit fontScale="90000"/>
          </a:bodyPr>
          <a:lstStyle/>
          <a:p>
            <a:r>
              <a:rPr lang="fr-CA" sz="4000" dirty="0" smtClean="0"/>
              <a:t>Différents types de dossiers professionnels</a:t>
            </a:r>
            <a:endParaRPr lang="fr-CA" sz="4000" dirty="0"/>
          </a:p>
        </p:txBody>
      </p:sp>
      <p:sp>
        <p:nvSpPr>
          <p:cNvPr id="3" name="Espace réservé du contenu 2"/>
          <p:cNvSpPr>
            <a:spLocks noGrp="1"/>
          </p:cNvSpPr>
          <p:nvPr>
            <p:ph idx="1"/>
          </p:nvPr>
        </p:nvSpPr>
        <p:spPr>
          <a:xfrm>
            <a:off x="2512093" y="2029128"/>
            <a:ext cx="8995802" cy="3777622"/>
          </a:xfrm>
        </p:spPr>
        <p:txBody>
          <a:bodyPr>
            <a:normAutofit/>
          </a:bodyPr>
          <a:lstStyle/>
          <a:p>
            <a:r>
              <a:rPr lang="fr-CA" sz="2800" dirty="0" smtClean="0"/>
              <a:t>Quand doit-on ouvrir un </a:t>
            </a:r>
            <a:r>
              <a:rPr lang="fr-CA" sz="2800" dirty="0"/>
              <a:t>dossier professionnel de groupe </a:t>
            </a:r>
            <a:r>
              <a:rPr lang="fr-CA" sz="2800" dirty="0" smtClean="0"/>
              <a:t>?</a:t>
            </a:r>
          </a:p>
          <a:p>
            <a:endParaRPr lang="fr-CA" sz="800" dirty="0"/>
          </a:p>
          <a:p>
            <a:r>
              <a:rPr lang="fr-CA" sz="2800" dirty="0" smtClean="0"/>
              <a:t>Quand doit-on ouvrir un dossier de supervision ?</a:t>
            </a:r>
          </a:p>
          <a:p>
            <a:endParaRPr lang="fr-CA" sz="800" dirty="0" smtClean="0"/>
          </a:p>
          <a:p>
            <a:r>
              <a:rPr lang="fr-CA" sz="2800" dirty="0" smtClean="0"/>
              <a:t>Quand doit-on ouvrir un dossier organisationnel ?</a:t>
            </a:r>
            <a:endParaRPr lang="fr-CA" sz="2800"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17</a:t>
            </a:fld>
            <a:endParaRPr lang="en-US" dirty="0"/>
          </a:p>
        </p:txBody>
      </p:sp>
      <p:sp>
        <p:nvSpPr>
          <p:cNvPr id="9" name="Espace réservé de la date 3"/>
          <p:cNvSpPr>
            <a:spLocks noGrp="1"/>
          </p:cNvSpPr>
          <p:nvPr>
            <p:ph type="dt" sz="half" idx="10"/>
          </p:nvPr>
        </p:nvSpPr>
        <p:spPr>
          <a:xfrm>
            <a:off x="10361612" y="6130437"/>
            <a:ext cx="1146283" cy="370396"/>
          </a:xfrm>
        </p:spPr>
        <p:txBody>
          <a:bodyPr/>
          <a:lstStyle/>
          <a:p>
            <a:r>
              <a:rPr lang="en-US" sz="1050" smtClean="0"/>
              <a:t>9 juin 2016</a:t>
            </a:r>
            <a:endParaRPr lang="en-US" sz="1050" dirty="0"/>
          </a:p>
        </p:txBody>
      </p:sp>
      <p:sp>
        <p:nvSpPr>
          <p:cNvPr id="10" name="Espace réservé du pied de page 4"/>
          <p:cNvSpPr>
            <a:spLocks noGrp="1"/>
          </p:cNvSpPr>
          <p:nvPr>
            <p:ph type="ftr" sz="quarter" idx="11"/>
          </p:nvPr>
        </p:nvSpPr>
        <p:spPr>
          <a:xfrm>
            <a:off x="1851082" y="6135708"/>
            <a:ext cx="7619999" cy="365125"/>
          </a:xfrm>
        </p:spPr>
        <p:txBody>
          <a:bodyPr/>
          <a:lstStyle/>
          <a:p>
            <a:r>
              <a:rPr lang="en-US" sz="1050" dirty="0" err="1" smtClean="0"/>
              <a:t>Lyne</a:t>
            </a:r>
            <a:r>
              <a:rPr lang="en-US" sz="1050" dirty="0" smtClean="0"/>
              <a:t> Beaudoin, c.o.</a:t>
            </a:r>
            <a:endParaRPr lang="en-US" sz="1050" dirty="0"/>
          </a:p>
        </p:txBody>
      </p:sp>
    </p:spTree>
    <p:extLst>
      <p:ext uri="{BB962C8B-B14F-4D97-AF65-F5344CB8AC3E}">
        <p14:creationId xmlns:p14="http://schemas.microsoft.com/office/powerpoint/2010/main" val="4277030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92495" y="361897"/>
            <a:ext cx="8915400" cy="5123440"/>
          </a:xfrm>
        </p:spPr>
        <p:txBody>
          <a:bodyPr>
            <a:normAutofit/>
          </a:bodyPr>
          <a:lstStyle/>
          <a:p>
            <a:endParaRPr lang="fr-CA" sz="3600" dirty="0" smtClean="0"/>
          </a:p>
          <a:p>
            <a:endParaRPr lang="fr-CA" sz="3600" dirty="0"/>
          </a:p>
          <a:p>
            <a:pPr marL="0" indent="0" algn="ctr">
              <a:buNone/>
            </a:pPr>
            <a:r>
              <a:rPr lang="fr-CA" sz="3600" dirty="0" smtClean="0"/>
              <a:t>Des questions?</a:t>
            </a:r>
          </a:p>
          <a:p>
            <a:endParaRPr lang="fr-CA" sz="3600" dirty="0"/>
          </a:p>
          <a:p>
            <a:endParaRPr lang="fr-CA" sz="3600" dirty="0" smtClean="0"/>
          </a:p>
          <a:p>
            <a:pPr marL="0" indent="0" algn="ctr">
              <a:buNone/>
            </a:pPr>
            <a:r>
              <a:rPr lang="fr-CA" sz="3600" dirty="0" smtClean="0"/>
              <a:t>MERCI DE VOTRE ATTENTION !</a:t>
            </a:r>
            <a:endParaRPr lang="fr-CA" sz="3600" dirty="0"/>
          </a:p>
        </p:txBody>
      </p:sp>
      <p:sp>
        <p:nvSpPr>
          <p:cNvPr id="4" name="Espace réservé de la date 3"/>
          <p:cNvSpPr>
            <a:spLocks noGrp="1"/>
          </p:cNvSpPr>
          <p:nvPr>
            <p:ph type="dt" sz="half" idx="10"/>
          </p:nvPr>
        </p:nvSpPr>
        <p:spPr/>
        <p:txBody>
          <a:bodyPr/>
          <a:lstStyle/>
          <a:p>
            <a:r>
              <a:rPr lang="en-US" smtClean="0"/>
              <a:t>9 juin 2016</a:t>
            </a:r>
            <a:endParaRPr lang="en-US" dirty="0"/>
          </a:p>
        </p:txBody>
      </p:sp>
      <p:sp>
        <p:nvSpPr>
          <p:cNvPr id="5" name="Espace réservé du pied de page 4"/>
          <p:cNvSpPr>
            <a:spLocks noGrp="1"/>
          </p:cNvSpPr>
          <p:nvPr>
            <p:ph type="ftr" sz="quarter" idx="11"/>
          </p:nvPr>
        </p:nvSpPr>
        <p:spPr/>
        <p:txBody>
          <a:bodyPr/>
          <a:lstStyle/>
          <a:p>
            <a:r>
              <a:rPr lang="en-US" smtClean="0"/>
              <a:t>Lyne Beaudoin, c.o.</a:t>
            </a:r>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4176289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59007" y="329899"/>
            <a:ext cx="8911687" cy="1280890"/>
          </a:xfrm>
        </p:spPr>
        <p:txBody>
          <a:bodyPr>
            <a:normAutofit/>
          </a:bodyPr>
          <a:lstStyle/>
          <a:p>
            <a:r>
              <a:rPr lang="fr-CA" sz="4000" dirty="0" smtClean="0"/>
              <a:t>Ressources utiles et disponibles</a:t>
            </a:r>
            <a:endParaRPr lang="fr-CA" sz="4000" dirty="0"/>
          </a:p>
        </p:txBody>
      </p:sp>
      <p:sp>
        <p:nvSpPr>
          <p:cNvPr id="3" name="Espace réservé du contenu 2"/>
          <p:cNvSpPr>
            <a:spLocks noGrp="1"/>
          </p:cNvSpPr>
          <p:nvPr>
            <p:ph idx="1"/>
          </p:nvPr>
        </p:nvSpPr>
        <p:spPr>
          <a:xfrm>
            <a:off x="2459007" y="1518813"/>
            <a:ext cx="8596668" cy="4478482"/>
          </a:xfrm>
        </p:spPr>
        <p:txBody>
          <a:bodyPr>
            <a:normAutofit fontScale="92500" lnSpcReduction="10000"/>
          </a:bodyPr>
          <a:lstStyle/>
          <a:p>
            <a:r>
              <a:rPr lang="fr-CA" sz="2800" dirty="0" smtClean="0"/>
              <a:t>Règlement sur les dossiers, les cabinets de consultation et la cessation d’exercice des membres</a:t>
            </a:r>
          </a:p>
          <a:p>
            <a:r>
              <a:rPr lang="fr-CA" sz="2800" dirty="0" smtClean="0"/>
              <a:t>Code de déontologie de l’Ordre</a:t>
            </a:r>
          </a:p>
          <a:p>
            <a:r>
              <a:rPr lang="fr-CA" sz="2800" dirty="0" smtClean="0"/>
              <a:t>Formation à distance en tenue de dossiers 1    (</a:t>
            </a:r>
            <a:r>
              <a:rPr lang="fr-CA" sz="2800" i="1" dirty="0"/>
              <a:t>A</a:t>
            </a:r>
            <a:r>
              <a:rPr lang="fr-CA" sz="2800" i="1" dirty="0" smtClean="0"/>
              <a:t>spects réglementaires et déontologiques</a:t>
            </a:r>
            <a:r>
              <a:rPr lang="fr-CA" sz="2800" dirty="0" smtClean="0"/>
              <a:t>)</a:t>
            </a:r>
          </a:p>
          <a:p>
            <a:r>
              <a:rPr lang="fr-CA" sz="2800" dirty="0" smtClean="0"/>
              <a:t>Formation à distance en tenue de dossiers 2</a:t>
            </a:r>
            <a:r>
              <a:rPr lang="fr-CA" sz="2800" dirty="0"/>
              <a:t> </a:t>
            </a:r>
            <a:r>
              <a:rPr lang="fr-CA" sz="2800" dirty="0" smtClean="0"/>
              <a:t>  (</a:t>
            </a:r>
            <a:r>
              <a:rPr lang="fr-CA" sz="2800" i="1" dirty="0" smtClean="0"/>
              <a:t>Aspects pratiques</a:t>
            </a:r>
            <a:r>
              <a:rPr lang="fr-CA" sz="2800" dirty="0" smtClean="0"/>
              <a:t>)</a:t>
            </a:r>
          </a:p>
          <a:p>
            <a:r>
              <a:rPr lang="fr-CA" sz="2800" dirty="0" smtClean="0"/>
              <a:t>Guide relatif à la tenue de dossiers</a:t>
            </a:r>
          </a:p>
          <a:p>
            <a:r>
              <a:rPr lang="fr-CA" sz="2800" dirty="0" smtClean="0"/>
              <a:t>Guide d’évaluation en orientation</a:t>
            </a:r>
          </a:p>
        </p:txBody>
      </p:sp>
      <p:sp>
        <p:nvSpPr>
          <p:cNvPr id="4" name="Espace réservé de la date 3"/>
          <p:cNvSpPr>
            <a:spLocks noGrp="1"/>
          </p:cNvSpPr>
          <p:nvPr>
            <p:ph type="dt" sz="half" idx="10"/>
          </p:nvPr>
        </p:nvSpPr>
        <p:spPr/>
        <p:txBody>
          <a:bodyPr/>
          <a:lstStyle/>
          <a:p>
            <a:r>
              <a:rPr lang="en-US" sz="1050" smtClean="0"/>
              <a:t>9 juin 2016</a:t>
            </a:r>
            <a:endParaRPr lang="en-US" sz="1050" dirty="0"/>
          </a:p>
        </p:txBody>
      </p:sp>
      <p:sp>
        <p:nvSpPr>
          <p:cNvPr id="5" name="Espace réservé du pied de page 4"/>
          <p:cNvSpPr>
            <a:spLocks noGrp="1"/>
          </p:cNvSpPr>
          <p:nvPr>
            <p:ph type="ftr" sz="quarter" idx="11"/>
          </p:nvPr>
        </p:nvSpPr>
        <p:spPr>
          <a:xfrm>
            <a:off x="1851082" y="6135708"/>
            <a:ext cx="7619999" cy="365125"/>
          </a:xfrm>
        </p:spPr>
        <p:txBody>
          <a:bodyPr/>
          <a:lstStyle/>
          <a:p>
            <a:r>
              <a:rPr lang="en-US" sz="1050" dirty="0" err="1" smtClean="0"/>
              <a:t>Lyne</a:t>
            </a:r>
            <a:r>
              <a:rPr lang="en-US" sz="1050" dirty="0" smtClean="0"/>
              <a:t> Beaudoin, c.o.</a:t>
            </a:r>
            <a:endParaRPr lang="en-US" sz="1050"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3983936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4091" y="438236"/>
            <a:ext cx="8596668" cy="865909"/>
          </a:xfrm>
        </p:spPr>
        <p:txBody>
          <a:bodyPr>
            <a:normAutofit/>
          </a:bodyPr>
          <a:lstStyle/>
          <a:p>
            <a:r>
              <a:rPr lang="fr-CA" sz="4000" b="1" dirty="0" smtClean="0"/>
              <a:t>Objectifs de la présentation</a:t>
            </a:r>
            <a:endParaRPr lang="fr-CA" sz="4000" b="1" dirty="0"/>
          </a:p>
        </p:txBody>
      </p:sp>
      <p:sp>
        <p:nvSpPr>
          <p:cNvPr id="3" name="Espace réservé du contenu 2"/>
          <p:cNvSpPr>
            <a:spLocks noGrp="1"/>
          </p:cNvSpPr>
          <p:nvPr>
            <p:ph idx="1"/>
          </p:nvPr>
        </p:nvSpPr>
        <p:spPr>
          <a:xfrm>
            <a:off x="2392904" y="1564395"/>
            <a:ext cx="9373109" cy="4566042"/>
          </a:xfrm>
        </p:spPr>
        <p:txBody>
          <a:bodyPr>
            <a:normAutofit/>
          </a:bodyPr>
          <a:lstStyle/>
          <a:p>
            <a:r>
              <a:rPr lang="fr-CA" sz="2800" dirty="0" smtClean="0"/>
              <a:t>Connaître la distinction entre le dossier professionnel et les autres types de notes;</a:t>
            </a:r>
          </a:p>
          <a:p>
            <a:endParaRPr lang="fr-CA" sz="900" dirty="0" smtClean="0"/>
          </a:p>
          <a:p>
            <a:r>
              <a:rPr lang="fr-CA" sz="2800" dirty="0" smtClean="0"/>
              <a:t>Comprendre les obligations qu’implique un dossier professionnel;</a:t>
            </a:r>
          </a:p>
          <a:p>
            <a:endParaRPr lang="fr-CA" sz="900" dirty="0" smtClean="0"/>
          </a:p>
          <a:p>
            <a:r>
              <a:rPr lang="fr-CA" sz="2800" dirty="0" smtClean="0"/>
              <a:t>Sensibiliser au lien serré qui existe entre notre tenue de dossiers et nos interventions ainsi que notre jugement professionnel.</a:t>
            </a:r>
            <a:endParaRPr lang="fr-CA" sz="2800"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2</a:t>
            </a:fld>
            <a:endParaRPr lang="en-US" dirty="0"/>
          </a:p>
        </p:txBody>
      </p:sp>
      <p:sp>
        <p:nvSpPr>
          <p:cNvPr id="7" name="Espace réservé de la date 3"/>
          <p:cNvSpPr>
            <a:spLocks noGrp="1"/>
          </p:cNvSpPr>
          <p:nvPr>
            <p:ph type="dt" sz="half" idx="10"/>
          </p:nvPr>
        </p:nvSpPr>
        <p:spPr>
          <a:xfrm>
            <a:off x="10361612" y="6130437"/>
            <a:ext cx="1146283" cy="370396"/>
          </a:xfrm>
        </p:spPr>
        <p:txBody>
          <a:bodyPr/>
          <a:lstStyle/>
          <a:p>
            <a:r>
              <a:rPr lang="en-US" sz="1050" smtClean="0"/>
              <a:t>9 juin 2016</a:t>
            </a:r>
            <a:endParaRPr lang="en-US" sz="1050" dirty="0"/>
          </a:p>
        </p:txBody>
      </p:sp>
      <p:sp>
        <p:nvSpPr>
          <p:cNvPr id="8" name="Espace réservé du pied de page 4"/>
          <p:cNvSpPr>
            <a:spLocks noGrp="1"/>
          </p:cNvSpPr>
          <p:nvPr>
            <p:ph type="ftr" sz="quarter" idx="11"/>
          </p:nvPr>
        </p:nvSpPr>
        <p:spPr>
          <a:xfrm>
            <a:off x="1851082" y="6135708"/>
            <a:ext cx="7619999" cy="365125"/>
          </a:xfrm>
        </p:spPr>
        <p:txBody>
          <a:bodyPr/>
          <a:lstStyle/>
          <a:p>
            <a:r>
              <a:rPr lang="en-US" sz="1050" dirty="0" err="1" smtClean="0"/>
              <a:t>Lyne</a:t>
            </a:r>
            <a:r>
              <a:rPr lang="en-US" sz="1050" dirty="0" smtClean="0"/>
              <a:t> Beaudoin, c.o.</a:t>
            </a:r>
            <a:endParaRPr lang="en-US" sz="1050" dirty="0"/>
          </a:p>
        </p:txBody>
      </p:sp>
    </p:spTree>
    <p:extLst>
      <p:ext uri="{BB962C8B-B14F-4D97-AF65-F5344CB8AC3E}">
        <p14:creationId xmlns:p14="http://schemas.microsoft.com/office/powerpoint/2010/main" val="1029505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25108" y="453824"/>
            <a:ext cx="8596668" cy="834736"/>
          </a:xfrm>
        </p:spPr>
        <p:txBody>
          <a:bodyPr>
            <a:normAutofit/>
          </a:bodyPr>
          <a:lstStyle/>
          <a:p>
            <a:r>
              <a:rPr lang="fr-CA" sz="4000" b="1" dirty="0" smtClean="0"/>
              <a:t>Contenu de la présentation</a:t>
            </a:r>
            <a:endParaRPr lang="fr-CA" sz="4000" b="1" dirty="0"/>
          </a:p>
        </p:txBody>
      </p:sp>
      <p:sp>
        <p:nvSpPr>
          <p:cNvPr id="3" name="Espace réservé du contenu 2"/>
          <p:cNvSpPr>
            <a:spLocks noGrp="1"/>
          </p:cNvSpPr>
          <p:nvPr>
            <p:ph idx="1"/>
          </p:nvPr>
        </p:nvSpPr>
        <p:spPr>
          <a:xfrm>
            <a:off x="2436972" y="1384785"/>
            <a:ext cx="8987519" cy="4644156"/>
          </a:xfrm>
        </p:spPr>
        <p:txBody>
          <a:bodyPr>
            <a:normAutofit/>
          </a:bodyPr>
          <a:lstStyle/>
          <a:p>
            <a:r>
              <a:rPr lang="fr-CA" sz="2800" dirty="0" smtClean="0"/>
              <a:t>Dossier professionnel et autres types de notes;</a:t>
            </a:r>
          </a:p>
          <a:p>
            <a:endParaRPr lang="fr-CA" sz="800" dirty="0" smtClean="0"/>
          </a:p>
          <a:p>
            <a:r>
              <a:rPr lang="fr-CA" sz="2800" dirty="0" smtClean="0"/>
              <a:t>Ouverture du dossier professionnel;</a:t>
            </a:r>
          </a:p>
          <a:p>
            <a:endParaRPr lang="fr-CA" sz="800" dirty="0" smtClean="0"/>
          </a:p>
          <a:p>
            <a:r>
              <a:rPr lang="fr-CA" sz="2800" dirty="0" smtClean="0"/>
              <a:t>Quelques </a:t>
            </a:r>
            <a:r>
              <a:rPr lang="fr-CA" sz="2800" dirty="0" smtClean="0"/>
              <a:t>points </a:t>
            </a:r>
            <a:r>
              <a:rPr lang="fr-CA" sz="2800" dirty="0" smtClean="0"/>
              <a:t>d’achoppement;</a:t>
            </a:r>
            <a:endParaRPr lang="fr-CA" sz="2800" dirty="0" smtClean="0"/>
          </a:p>
          <a:p>
            <a:endParaRPr lang="fr-CA" sz="800" dirty="0" smtClean="0"/>
          </a:p>
          <a:p>
            <a:r>
              <a:rPr lang="fr-CA" sz="2800" dirty="0" smtClean="0"/>
              <a:t>Rédaction des notes </a:t>
            </a:r>
            <a:r>
              <a:rPr lang="fr-CA" sz="2800" dirty="0" smtClean="0"/>
              <a:t>évolutives;</a:t>
            </a:r>
          </a:p>
          <a:p>
            <a:pPr marL="0" indent="0">
              <a:buNone/>
            </a:pPr>
            <a:endParaRPr lang="fr-CA" sz="800" dirty="0" smtClean="0"/>
          </a:p>
          <a:p>
            <a:r>
              <a:rPr lang="fr-CA" sz="2800" dirty="0" smtClean="0"/>
              <a:t>Éléments </a:t>
            </a:r>
            <a:r>
              <a:rPr lang="fr-CA" sz="2800" dirty="0"/>
              <a:t>particuliers aux dossiers de supervision, aux dossiers organisationnels et aux dossiers professionnels de </a:t>
            </a:r>
            <a:r>
              <a:rPr lang="fr-CA" sz="2800" dirty="0" smtClean="0"/>
              <a:t>groupe.</a:t>
            </a:r>
            <a:endParaRPr lang="fr-CA" sz="2800" dirty="0"/>
          </a:p>
          <a:p>
            <a:endParaRPr lang="fr-CA" sz="2800" dirty="0" smtClean="0"/>
          </a:p>
          <a:p>
            <a:endParaRPr lang="fr-CA" sz="2800" dirty="0" smtClean="0"/>
          </a:p>
          <a:p>
            <a:endParaRPr lang="fr-CA" sz="2800" dirty="0" smtClean="0"/>
          </a:p>
          <a:p>
            <a:endParaRPr lang="fr-CA" sz="2800"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3</a:t>
            </a:fld>
            <a:endParaRPr lang="en-US" dirty="0"/>
          </a:p>
        </p:txBody>
      </p:sp>
      <p:sp>
        <p:nvSpPr>
          <p:cNvPr id="7" name="Espace réservé de la date 3"/>
          <p:cNvSpPr>
            <a:spLocks noGrp="1"/>
          </p:cNvSpPr>
          <p:nvPr>
            <p:ph type="dt" sz="half" idx="10"/>
          </p:nvPr>
        </p:nvSpPr>
        <p:spPr>
          <a:xfrm>
            <a:off x="10361612" y="6130437"/>
            <a:ext cx="1146283" cy="370396"/>
          </a:xfrm>
        </p:spPr>
        <p:txBody>
          <a:bodyPr/>
          <a:lstStyle/>
          <a:p>
            <a:r>
              <a:rPr lang="en-US" sz="1050" smtClean="0"/>
              <a:t>9 juin 2016</a:t>
            </a:r>
            <a:endParaRPr lang="en-US" sz="1050" dirty="0"/>
          </a:p>
        </p:txBody>
      </p:sp>
      <p:sp>
        <p:nvSpPr>
          <p:cNvPr id="8" name="Espace réservé du pied de page 4"/>
          <p:cNvSpPr>
            <a:spLocks noGrp="1"/>
          </p:cNvSpPr>
          <p:nvPr>
            <p:ph type="ftr" sz="quarter" idx="11"/>
          </p:nvPr>
        </p:nvSpPr>
        <p:spPr>
          <a:xfrm>
            <a:off x="1851082" y="6135708"/>
            <a:ext cx="7619999" cy="365125"/>
          </a:xfrm>
        </p:spPr>
        <p:txBody>
          <a:bodyPr/>
          <a:lstStyle/>
          <a:p>
            <a:r>
              <a:rPr lang="en-US" sz="1050" dirty="0" err="1" smtClean="0"/>
              <a:t>Lyne</a:t>
            </a:r>
            <a:r>
              <a:rPr lang="en-US" sz="1050" dirty="0" smtClean="0"/>
              <a:t> Beaudoin, c.o.</a:t>
            </a:r>
            <a:endParaRPr lang="en-US" sz="1050" dirty="0"/>
          </a:p>
        </p:txBody>
      </p:sp>
    </p:spTree>
    <p:extLst>
      <p:ext uri="{BB962C8B-B14F-4D97-AF65-F5344CB8AC3E}">
        <p14:creationId xmlns:p14="http://schemas.microsoft.com/office/powerpoint/2010/main" val="2890595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36973" y="449426"/>
            <a:ext cx="8596668" cy="1041835"/>
          </a:xfrm>
        </p:spPr>
        <p:txBody>
          <a:bodyPr>
            <a:normAutofit/>
          </a:bodyPr>
          <a:lstStyle/>
          <a:p>
            <a:r>
              <a:rPr lang="fr-CA" sz="4000" b="1" dirty="0" smtClean="0"/>
              <a:t>Éléments à clarifier</a:t>
            </a:r>
            <a:r>
              <a:rPr lang="fr-CA" sz="4000" dirty="0" smtClean="0"/>
              <a:t>…</a:t>
            </a:r>
            <a:endParaRPr lang="fr-CA" sz="4000" dirty="0"/>
          </a:p>
        </p:txBody>
      </p:sp>
      <p:sp>
        <p:nvSpPr>
          <p:cNvPr id="3" name="Espace réservé du contenu 2"/>
          <p:cNvSpPr>
            <a:spLocks noGrp="1"/>
          </p:cNvSpPr>
          <p:nvPr>
            <p:ph idx="1"/>
          </p:nvPr>
        </p:nvSpPr>
        <p:spPr>
          <a:xfrm>
            <a:off x="2525108" y="1656935"/>
            <a:ext cx="8596668" cy="4310727"/>
          </a:xfrm>
        </p:spPr>
        <p:txBody>
          <a:bodyPr>
            <a:normAutofit/>
          </a:bodyPr>
          <a:lstStyle/>
          <a:p>
            <a:r>
              <a:rPr lang="fr-CA" sz="2800" dirty="0"/>
              <a:t>Qu’entend-t-on par dossier professionnel ?</a:t>
            </a:r>
          </a:p>
          <a:p>
            <a:pPr marL="0" indent="0">
              <a:buNone/>
            </a:pPr>
            <a:endParaRPr lang="fr-CA" sz="900" dirty="0"/>
          </a:p>
          <a:p>
            <a:pPr lvl="1"/>
            <a:r>
              <a:rPr lang="fr-CA" sz="2600" dirty="0" smtClean="0"/>
              <a:t>Réfléchir à son pouvoir / savoir / vouloir agir en lien avec sa tenue de dossier</a:t>
            </a:r>
          </a:p>
          <a:p>
            <a:pPr lvl="1"/>
            <a:endParaRPr lang="fr-CA" sz="900" dirty="0" smtClean="0"/>
          </a:p>
          <a:p>
            <a:pPr lvl="1"/>
            <a:r>
              <a:rPr lang="fr-CA" sz="2600" dirty="0" smtClean="0"/>
              <a:t>Quels </a:t>
            </a:r>
            <a:r>
              <a:rPr lang="fr-CA" sz="2600" dirty="0" smtClean="0"/>
              <a:t>sont les divers rôles ou les diverses tâches que j’effectue </a:t>
            </a:r>
            <a:r>
              <a:rPr lang="fr-CA" sz="2600" dirty="0" smtClean="0"/>
              <a:t>?</a:t>
            </a:r>
          </a:p>
          <a:p>
            <a:pPr lvl="2"/>
            <a:r>
              <a:rPr lang="fr-CA" sz="2400" dirty="0" smtClean="0"/>
              <a:t>Dois-je </a:t>
            </a:r>
            <a:r>
              <a:rPr lang="fr-CA" sz="2400" dirty="0" smtClean="0"/>
              <a:t>tenir un dossier professionnel dans toutes ces situations ?</a:t>
            </a:r>
          </a:p>
          <a:p>
            <a:pPr marL="0" indent="0">
              <a:buNone/>
            </a:pPr>
            <a:endParaRPr lang="fr-CA" sz="900" dirty="0" smtClean="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4</a:t>
            </a:fld>
            <a:endParaRPr lang="en-US" dirty="0"/>
          </a:p>
        </p:txBody>
      </p:sp>
      <p:sp>
        <p:nvSpPr>
          <p:cNvPr id="7" name="Espace réservé de la date 3"/>
          <p:cNvSpPr>
            <a:spLocks noGrp="1"/>
          </p:cNvSpPr>
          <p:nvPr>
            <p:ph type="dt" sz="half" idx="10"/>
          </p:nvPr>
        </p:nvSpPr>
        <p:spPr>
          <a:xfrm>
            <a:off x="10361612" y="6130437"/>
            <a:ext cx="1146283" cy="370396"/>
          </a:xfrm>
        </p:spPr>
        <p:txBody>
          <a:bodyPr/>
          <a:lstStyle/>
          <a:p>
            <a:r>
              <a:rPr lang="en-US" sz="1050" smtClean="0"/>
              <a:t>9 juin 2016</a:t>
            </a:r>
            <a:endParaRPr lang="en-US" sz="1050" dirty="0"/>
          </a:p>
        </p:txBody>
      </p:sp>
      <p:sp>
        <p:nvSpPr>
          <p:cNvPr id="8" name="Espace réservé du pied de page 4"/>
          <p:cNvSpPr>
            <a:spLocks noGrp="1"/>
          </p:cNvSpPr>
          <p:nvPr>
            <p:ph type="ftr" sz="quarter" idx="11"/>
          </p:nvPr>
        </p:nvSpPr>
        <p:spPr>
          <a:xfrm>
            <a:off x="1851082" y="6135708"/>
            <a:ext cx="7619999" cy="365125"/>
          </a:xfrm>
        </p:spPr>
        <p:txBody>
          <a:bodyPr/>
          <a:lstStyle/>
          <a:p>
            <a:r>
              <a:rPr lang="en-US" sz="1050" dirty="0" err="1" smtClean="0"/>
              <a:t>Lyne</a:t>
            </a:r>
            <a:r>
              <a:rPr lang="en-US" sz="1050" dirty="0" smtClean="0"/>
              <a:t> Beaudoin, c.o.</a:t>
            </a:r>
            <a:endParaRPr lang="en-US" sz="1050" dirty="0"/>
          </a:p>
        </p:txBody>
      </p:sp>
    </p:spTree>
    <p:extLst>
      <p:ext uri="{BB962C8B-B14F-4D97-AF65-F5344CB8AC3E}">
        <p14:creationId xmlns:p14="http://schemas.microsoft.com/office/powerpoint/2010/main" val="1864033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93774" y="512462"/>
            <a:ext cx="8911687" cy="1280890"/>
          </a:xfrm>
        </p:spPr>
        <p:txBody>
          <a:bodyPr>
            <a:normAutofit fontScale="90000"/>
          </a:bodyPr>
          <a:lstStyle/>
          <a:p>
            <a:r>
              <a:rPr lang="fr-CA" sz="4000" b="1" dirty="0" smtClean="0"/>
              <a:t>Quand doit-on ouvrir un dossier professionnel ?</a:t>
            </a:r>
            <a:endParaRPr lang="fr-CA" sz="4000" b="1" dirty="0"/>
          </a:p>
        </p:txBody>
      </p:sp>
      <p:sp>
        <p:nvSpPr>
          <p:cNvPr id="3" name="Espace réservé du contenu 2"/>
          <p:cNvSpPr>
            <a:spLocks noGrp="1"/>
          </p:cNvSpPr>
          <p:nvPr>
            <p:ph idx="1"/>
          </p:nvPr>
        </p:nvSpPr>
        <p:spPr>
          <a:xfrm>
            <a:off x="2493774" y="2268752"/>
            <a:ext cx="8915400" cy="3777622"/>
          </a:xfrm>
        </p:spPr>
        <p:txBody>
          <a:bodyPr>
            <a:normAutofit/>
          </a:bodyPr>
          <a:lstStyle/>
          <a:p>
            <a:r>
              <a:rPr lang="fr-CA" sz="2800" dirty="0" smtClean="0"/>
              <a:t>Quand il y a une intervention professionnelle qui est posée</a:t>
            </a:r>
          </a:p>
          <a:p>
            <a:pPr marL="0" indent="0">
              <a:buNone/>
            </a:pPr>
            <a:endParaRPr lang="fr-CA" sz="2800" dirty="0" smtClean="0"/>
          </a:p>
          <a:p>
            <a:r>
              <a:rPr lang="fr-CA" sz="2800" dirty="0" smtClean="0"/>
              <a:t>3 balises aident à déterminer s’il y a intervention professionnelle ou non, pour </a:t>
            </a:r>
            <a:r>
              <a:rPr lang="fr-CA" sz="2800" dirty="0"/>
              <a:t>guider la réflexion :</a:t>
            </a:r>
          </a:p>
          <a:p>
            <a:pPr marL="0" indent="0">
              <a:buNone/>
            </a:pPr>
            <a:endParaRPr lang="fr-CA" sz="700" dirty="0"/>
          </a:p>
          <a:p>
            <a:endParaRPr lang="fr-CA" sz="2800"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5</a:t>
            </a:fld>
            <a:endParaRPr lang="en-US" dirty="0"/>
          </a:p>
        </p:txBody>
      </p:sp>
      <p:sp>
        <p:nvSpPr>
          <p:cNvPr id="7" name="Espace réservé de la date 3"/>
          <p:cNvSpPr>
            <a:spLocks noGrp="1"/>
          </p:cNvSpPr>
          <p:nvPr>
            <p:ph type="dt" sz="half" idx="10"/>
          </p:nvPr>
        </p:nvSpPr>
        <p:spPr>
          <a:xfrm>
            <a:off x="10361612" y="6130437"/>
            <a:ext cx="1146283" cy="370396"/>
          </a:xfrm>
        </p:spPr>
        <p:txBody>
          <a:bodyPr/>
          <a:lstStyle/>
          <a:p>
            <a:r>
              <a:rPr lang="en-US" sz="1050" smtClean="0"/>
              <a:t>9 juin 2016</a:t>
            </a:r>
            <a:endParaRPr lang="en-US" sz="1050" dirty="0"/>
          </a:p>
        </p:txBody>
      </p:sp>
      <p:sp>
        <p:nvSpPr>
          <p:cNvPr id="8" name="Espace réservé du pied de page 4"/>
          <p:cNvSpPr>
            <a:spLocks noGrp="1"/>
          </p:cNvSpPr>
          <p:nvPr>
            <p:ph type="ftr" sz="quarter" idx="11"/>
          </p:nvPr>
        </p:nvSpPr>
        <p:spPr>
          <a:xfrm>
            <a:off x="1851082" y="6135708"/>
            <a:ext cx="7619999" cy="365125"/>
          </a:xfrm>
        </p:spPr>
        <p:txBody>
          <a:bodyPr/>
          <a:lstStyle/>
          <a:p>
            <a:r>
              <a:rPr lang="en-US" sz="1050" dirty="0" err="1" smtClean="0"/>
              <a:t>Lyne</a:t>
            </a:r>
            <a:r>
              <a:rPr lang="en-US" sz="1050" dirty="0" smtClean="0"/>
              <a:t> Beaudoin, c.o.</a:t>
            </a:r>
            <a:endParaRPr lang="en-US" sz="1050" dirty="0"/>
          </a:p>
        </p:txBody>
      </p:sp>
    </p:spTree>
    <p:extLst>
      <p:ext uri="{BB962C8B-B14F-4D97-AF65-F5344CB8AC3E}">
        <p14:creationId xmlns:p14="http://schemas.microsoft.com/office/powerpoint/2010/main" val="3617808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
            </a:r>
            <a:br>
              <a:rPr lang="fr-CA" dirty="0" smtClean="0"/>
            </a:br>
            <a:r>
              <a:rPr lang="fr-CA" dirty="0" smtClean="0"/>
              <a:t>Balise 1</a:t>
            </a:r>
            <a:endParaRPr lang="fr-CA" dirty="0"/>
          </a:p>
        </p:txBody>
      </p:sp>
      <p:sp>
        <p:nvSpPr>
          <p:cNvPr id="3" name="Espace réservé du contenu 2"/>
          <p:cNvSpPr>
            <a:spLocks noGrp="1"/>
          </p:cNvSpPr>
          <p:nvPr>
            <p:ph idx="1"/>
          </p:nvPr>
        </p:nvSpPr>
        <p:spPr/>
        <p:txBody>
          <a:bodyPr>
            <a:normAutofit/>
          </a:bodyPr>
          <a:lstStyle/>
          <a:p>
            <a:r>
              <a:rPr lang="fr-CA" sz="2800" dirty="0"/>
              <a:t>L’action posée par le professionnel touche à </a:t>
            </a:r>
            <a:r>
              <a:rPr lang="fr-CA" sz="2800" dirty="0" smtClean="0"/>
              <a:t>l’intégrité </a:t>
            </a:r>
            <a:r>
              <a:rPr lang="fr-CA" sz="2800" dirty="0"/>
              <a:t>de la personne parce qu’elle risque ou 	cherche à influencer de façon particulière son </a:t>
            </a:r>
            <a:r>
              <a:rPr lang="fr-CA" sz="2800" dirty="0" smtClean="0"/>
              <a:t>développement</a:t>
            </a:r>
            <a:r>
              <a:rPr lang="fr-CA" sz="2800" dirty="0"/>
              <a:t>, son état psychique, sa conduite </a:t>
            </a:r>
            <a:r>
              <a:rPr lang="fr-CA" sz="2800" dirty="0" smtClean="0"/>
              <a:t>ou le </a:t>
            </a:r>
            <a:r>
              <a:rPr lang="fr-CA" sz="2800" dirty="0"/>
              <a:t>cours de sa </a:t>
            </a:r>
            <a:r>
              <a:rPr lang="fr-CA" sz="2800" dirty="0" smtClean="0"/>
              <a:t>vie.</a:t>
            </a:r>
            <a:endParaRPr lang="fr-CA" sz="2800"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6</a:t>
            </a:fld>
            <a:endParaRPr lang="en-US" dirty="0"/>
          </a:p>
        </p:txBody>
      </p:sp>
      <p:sp>
        <p:nvSpPr>
          <p:cNvPr id="7" name="ZoneTexte 6"/>
          <p:cNvSpPr txBox="1">
            <a:spLocks noChangeArrowheads="1"/>
          </p:cNvSpPr>
          <p:nvPr/>
        </p:nvSpPr>
        <p:spPr bwMode="auto">
          <a:xfrm>
            <a:off x="6917274" y="4716272"/>
            <a:ext cx="4127500" cy="954087"/>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r>
              <a:rPr lang="fr-CA" altLang="fr-FR" sz="1400" dirty="0" smtClean="0">
                <a:solidFill>
                  <a:schemeClr val="tx1"/>
                </a:solidFill>
              </a:rPr>
              <a:t>Extrait </a:t>
            </a:r>
            <a:r>
              <a:rPr lang="fr-CA" altLang="fr-FR" sz="1400" dirty="0">
                <a:solidFill>
                  <a:schemeClr val="tx1"/>
                </a:solidFill>
              </a:rPr>
              <a:t>du </a:t>
            </a:r>
            <a:r>
              <a:rPr lang="fr-CA" altLang="fr-FR" sz="1400" i="1" dirty="0">
                <a:solidFill>
                  <a:schemeClr val="tx1"/>
                </a:solidFill>
              </a:rPr>
              <a:t>Manuel d’apprentissages de la formation en tenue de dossiers I – Aspects déontologiques et réglementaires, </a:t>
            </a:r>
            <a:r>
              <a:rPr lang="fr-CA" altLang="fr-FR" sz="1400" dirty="0">
                <a:solidFill>
                  <a:schemeClr val="tx1"/>
                </a:solidFill>
              </a:rPr>
              <a:t>OCCOQ, juillet 2013.</a:t>
            </a:r>
          </a:p>
        </p:txBody>
      </p:sp>
      <p:sp>
        <p:nvSpPr>
          <p:cNvPr id="8" name="Espace réservé de la date 3"/>
          <p:cNvSpPr>
            <a:spLocks noGrp="1"/>
          </p:cNvSpPr>
          <p:nvPr>
            <p:ph type="dt" sz="half" idx="10"/>
          </p:nvPr>
        </p:nvSpPr>
        <p:spPr>
          <a:xfrm>
            <a:off x="10361612" y="6130437"/>
            <a:ext cx="1146283" cy="370396"/>
          </a:xfrm>
        </p:spPr>
        <p:txBody>
          <a:bodyPr/>
          <a:lstStyle/>
          <a:p>
            <a:r>
              <a:rPr lang="en-US" sz="1050" smtClean="0"/>
              <a:t>9 juin 2016</a:t>
            </a:r>
            <a:endParaRPr lang="en-US" sz="1050" dirty="0"/>
          </a:p>
        </p:txBody>
      </p:sp>
      <p:sp>
        <p:nvSpPr>
          <p:cNvPr id="9" name="Espace réservé du pied de page 4"/>
          <p:cNvSpPr>
            <a:spLocks noGrp="1"/>
          </p:cNvSpPr>
          <p:nvPr>
            <p:ph type="ftr" sz="quarter" idx="11"/>
          </p:nvPr>
        </p:nvSpPr>
        <p:spPr>
          <a:xfrm>
            <a:off x="1851082" y="6135708"/>
            <a:ext cx="7619999" cy="365125"/>
          </a:xfrm>
        </p:spPr>
        <p:txBody>
          <a:bodyPr/>
          <a:lstStyle/>
          <a:p>
            <a:r>
              <a:rPr lang="en-US" sz="1050" dirty="0" err="1" smtClean="0"/>
              <a:t>Lyne</a:t>
            </a:r>
            <a:r>
              <a:rPr lang="en-US" sz="1050" dirty="0" smtClean="0"/>
              <a:t> Beaudoin, c.o.</a:t>
            </a:r>
            <a:endParaRPr lang="en-US" sz="1050" dirty="0"/>
          </a:p>
        </p:txBody>
      </p:sp>
    </p:spTree>
    <p:extLst>
      <p:ext uri="{BB962C8B-B14F-4D97-AF65-F5344CB8AC3E}">
        <p14:creationId xmlns:p14="http://schemas.microsoft.com/office/powerpoint/2010/main" val="125645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
            </a:r>
            <a:br>
              <a:rPr lang="fr-CA" dirty="0" smtClean="0"/>
            </a:br>
            <a:r>
              <a:rPr lang="fr-CA" dirty="0" smtClean="0"/>
              <a:t>Balise 2</a:t>
            </a:r>
            <a:endParaRPr lang="fr-CA" dirty="0"/>
          </a:p>
        </p:txBody>
      </p:sp>
      <p:sp>
        <p:nvSpPr>
          <p:cNvPr id="3" name="Espace réservé du contenu 2"/>
          <p:cNvSpPr>
            <a:spLocks noGrp="1"/>
          </p:cNvSpPr>
          <p:nvPr>
            <p:ph idx="1"/>
          </p:nvPr>
        </p:nvSpPr>
        <p:spPr/>
        <p:txBody>
          <a:bodyPr>
            <a:normAutofit/>
          </a:bodyPr>
          <a:lstStyle/>
          <a:p>
            <a:r>
              <a:rPr lang="fr-CA" sz="2800" dirty="0"/>
              <a:t>L’action posée par le professionnel relève de son </a:t>
            </a:r>
            <a:r>
              <a:rPr lang="fr-CA" sz="2800" dirty="0" smtClean="0"/>
              <a:t>champ </a:t>
            </a:r>
            <a:r>
              <a:rPr lang="fr-CA" sz="2800" dirty="0"/>
              <a:t>d’exercice et de ses compétences. </a:t>
            </a:r>
            <a:r>
              <a:rPr lang="fr-CA" sz="2800" dirty="0" smtClean="0"/>
              <a:t>Autrement </a:t>
            </a:r>
            <a:r>
              <a:rPr lang="fr-CA" sz="2800" dirty="0"/>
              <a:t>dit, il ne s’agit pas d’une action que </a:t>
            </a:r>
            <a:r>
              <a:rPr lang="fr-CA" sz="2800" dirty="0" smtClean="0"/>
              <a:t>toute </a:t>
            </a:r>
            <a:r>
              <a:rPr lang="fr-CA" sz="2800" dirty="0"/>
              <a:t>personne aurait pu effectuer.</a:t>
            </a:r>
          </a:p>
          <a:p>
            <a:endParaRPr lang="fr-CA" sz="2800"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7</a:t>
            </a:fld>
            <a:endParaRPr lang="en-US" dirty="0"/>
          </a:p>
        </p:txBody>
      </p:sp>
      <p:sp>
        <p:nvSpPr>
          <p:cNvPr id="7" name="ZoneTexte 6"/>
          <p:cNvSpPr txBox="1">
            <a:spLocks noChangeArrowheads="1"/>
          </p:cNvSpPr>
          <p:nvPr/>
        </p:nvSpPr>
        <p:spPr bwMode="auto">
          <a:xfrm>
            <a:off x="6917274" y="4716272"/>
            <a:ext cx="4127500" cy="954087"/>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r>
              <a:rPr lang="fr-CA" altLang="fr-FR" sz="1400" dirty="0" smtClean="0">
                <a:solidFill>
                  <a:schemeClr val="tx1"/>
                </a:solidFill>
              </a:rPr>
              <a:t>Extrait </a:t>
            </a:r>
            <a:r>
              <a:rPr lang="fr-CA" altLang="fr-FR" sz="1400" dirty="0">
                <a:solidFill>
                  <a:schemeClr val="tx1"/>
                </a:solidFill>
              </a:rPr>
              <a:t>du </a:t>
            </a:r>
            <a:r>
              <a:rPr lang="fr-CA" altLang="fr-FR" sz="1400" i="1" dirty="0">
                <a:solidFill>
                  <a:schemeClr val="tx1"/>
                </a:solidFill>
              </a:rPr>
              <a:t>Manuel d’apprentissages de la formation en tenue de dossiers I – Aspects déontologiques et réglementaires, </a:t>
            </a:r>
            <a:r>
              <a:rPr lang="fr-CA" altLang="fr-FR" sz="1400" dirty="0">
                <a:solidFill>
                  <a:schemeClr val="tx1"/>
                </a:solidFill>
              </a:rPr>
              <a:t>OCCOQ, juillet 2013.</a:t>
            </a:r>
          </a:p>
        </p:txBody>
      </p:sp>
      <p:sp>
        <p:nvSpPr>
          <p:cNvPr id="8" name="Espace réservé de la date 3"/>
          <p:cNvSpPr>
            <a:spLocks noGrp="1"/>
          </p:cNvSpPr>
          <p:nvPr>
            <p:ph type="dt" sz="half" idx="10"/>
          </p:nvPr>
        </p:nvSpPr>
        <p:spPr>
          <a:xfrm>
            <a:off x="10361612" y="6130437"/>
            <a:ext cx="1146283" cy="370396"/>
          </a:xfrm>
        </p:spPr>
        <p:txBody>
          <a:bodyPr/>
          <a:lstStyle/>
          <a:p>
            <a:r>
              <a:rPr lang="en-US" sz="1050" smtClean="0"/>
              <a:t>9 juin 2016</a:t>
            </a:r>
            <a:endParaRPr lang="en-US" sz="1050" dirty="0"/>
          </a:p>
        </p:txBody>
      </p:sp>
      <p:sp>
        <p:nvSpPr>
          <p:cNvPr id="9" name="Espace réservé du pied de page 4"/>
          <p:cNvSpPr>
            <a:spLocks noGrp="1"/>
          </p:cNvSpPr>
          <p:nvPr>
            <p:ph type="ftr" sz="quarter" idx="11"/>
          </p:nvPr>
        </p:nvSpPr>
        <p:spPr>
          <a:xfrm>
            <a:off x="1851082" y="6135708"/>
            <a:ext cx="7619999" cy="365125"/>
          </a:xfrm>
        </p:spPr>
        <p:txBody>
          <a:bodyPr/>
          <a:lstStyle/>
          <a:p>
            <a:r>
              <a:rPr lang="en-US" sz="1050" dirty="0" err="1" smtClean="0"/>
              <a:t>Lyne</a:t>
            </a:r>
            <a:r>
              <a:rPr lang="en-US" sz="1050" dirty="0" smtClean="0"/>
              <a:t> Beaudoin, c.o.</a:t>
            </a:r>
            <a:endParaRPr lang="en-US" sz="1050" dirty="0"/>
          </a:p>
        </p:txBody>
      </p:sp>
    </p:spTree>
    <p:extLst>
      <p:ext uri="{BB962C8B-B14F-4D97-AF65-F5344CB8AC3E}">
        <p14:creationId xmlns:p14="http://schemas.microsoft.com/office/powerpoint/2010/main" val="589155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
            </a:r>
            <a:br>
              <a:rPr lang="fr-CA" dirty="0" smtClean="0"/>
            </a:br>
            <a:r>
              <a:rPr lang="fr-CA" dirty="0" smtClean="0"/>
              <a:t>Balise 3</a:t>
            </a:r>
            <a:endParaRPr lang="fr-CA" dirty="0"/>
          </a:p>
        </p:txBody>
      </p:sp>
      <p:sp>
        <p:nvSpPr>
          <p:cNvPr id="3" name="Espace réservé du contenu 2"/>
          <p:cNvSpPr>
            <a:spLocks noGrp="1"/>
          </p:cNvSpPr>
          <p:nvPr>
            <p:ph idx="1"/>
          </p:nvPr>
        </p:nvSpPr>
        <p:spPr>
          <a:xfrm>
            <a:off x="2589213" y="2133600"/>
            <a:ext cx="8455562" cy="3777622"/>
          </a:xfrm>
        </p:spPr>
        <p:txBody>
          <a:bodyPr>
            <a:normAutofit/>
          </a:bodyPr>
          <a:lstStyle/>
          <a:p>
            <a:pPr marL="342900" lvl="1" indent="-342900"/>
            <a:r>
              <a:rPr lang="fr-CA" sz="2800" dirty="0" smtClean="0"/>
              <a:t>L’action posée peut </a:t>
            </a:r>
            <a:r>
              <a:rPr lang="fr-CA" sz="2800" dirty="0"/>
              <a:t>implique la collecte ou la révélation d’informations de nature confidentielle.</a:t>
            </a:r>
          </a:p>
          <a:p>
            <a:endParaRPr lang="fr-CA" sz="2800"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8</a:t>
            </a:fld>
            <a:endParaRPr lang="en-US" dirty="0"/>
          </a:p>
        </p:txBody>
      </p:sp>
      <p:sp>
        <p:nvSpPr>
          <p:cNvPr id="7" name="ZoneTexte 6"/>
          <p:cNvSpPr txBox="1">
            <a:spLocks noChangeArrowheads="1"/>
          </p:cNvSpPr>
          <p:nvPr/>
        </p:nvSpPr>
        <p:spPr bwMode="auto">
          <a:xfrm>
            <a:off x="6917274" y="4716272"/>
            <a:ext cx="4127500" cy="954087"/>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r>
              <a:rPr lang="fr-CA" altLang="fr-FR" sz="1400" dirty="0" smtClean="0">
                <a:solidFill>
                  <a:schemeClr val="tx1"/>
                </a:solidFill>
              </a:rPr>
              <a:t>Extrait </a:t>
            </a:r>
            <a:r>
              <a:rPr lang="fr-CA" altLang="fr-FR" sz="1400" dirty="0">
                <a:solidFill>
                  <a:schemeClr val="tx1"/>
                </a:solidFill>
              </a:rPr>
              <a:t>du </a:t>
            </a:r>
            <a:r>
              <a:rPr lang="fr-CA" altLang="fr-FR" sz="1400" i="1" dirty="0">
                <a:solidFill>
                  <a:schemeClr val="tx1"/>
                </a:solidFill>
              </a:rPr>
              <a:t>Manuel d’apprentissages de la formation en tenue de dossiers I – Aspects déontologiques et réglementaires, </a:t>
            </a:r>
            <a:r>
              <a:rPr lang="fr-CA" altLang="fr-FR" sz="1400" dirty="0">
                <a:solidFill>
                  <a:schemeClr val="tx1"/>
                </a:solidFill>
              </a:rPr>
              <a:t>OCCOQ, juillet 2013.</a:t>
            </a:r>
          </a:p>
        </p:txBody>
      </p:sp>
      <p:sp>
        <p:nvSpPr>
          <p:cNvPr id="8" name="Espace réservé de la date 3"/>
          <p:cNvSpPr>
            <a:spLocks noGrp="1"/>
          </p:cNvSpPr>
          <p:nvPr>
            <p:ph type="dt" sz="half" idx="10"/>
          </p:nvPr>
        </p:nvSpPr>
        <p:spPr>
          <a:xfrm>
            <a:off x="10361612" y="6130437"/>
            <a:ext cx="1146283" cy="370396"/>
          </a:xfrm>
        </p:spPr>
        <p:txBody>
          <a:bodyPr/>
          <a:lstStyle/>
          <a:p>
            <a:r>
              <a:rPr lang="en-US" sz="1050" smtClean="0"/>
              <a:t>9 juin 2016</a:t>
            </a:r>
            <a:endParaRPr lang="en-US" sz="1050" dirty="0"/>
          </a:p>
        </p:txBody>
      </p:sp>
      <p:sp>
        <p:nvSpPr>
          <p:cNvPr id="9" name="Espace réservé du pied de page 4"/>
          <p:cNvSpPr>
            <a:spLocks noGrp="1"/>
          </p:cNvSpPr>
          <p:nvPr>
            <p:ph type="ftr" sz="quarter" idx="11"/>
          </p:nvPr>
        </p:nvSpPr>
        <p:spPr>
          <a:xfrm>
            <a:off x="1851082" y="6135708"/>
            <a:ext cx="7619999" cy="365125"/>
          </a:xfrm>
        </p:spPr>
        <p:txBody>
          <a:bodyPr/>
          <a:lstStyle/>
          <a:p>
            <a:r>
              <a:rPr lang="en-US" sz="1050" dirty="0" err="1" smtClean="0"/>
              <a:t>Lyne</a:t>
            </a:r>
            <a:r>
              <a:rPr lang="en-US" sz="1050" dirty="0" smtClean="0"/>
              <a:t> Beaudoin, c.o.</a:t>
            </a:r>
            <a:endParaRPr lang="en-US" sz="1050" dirty="0"/>
          </a:p>
        </p:txBody>
      </p:sp>
    </p:spTree>
    <p:extLst>
      <p:ext uri="{BB962C8B-B14F-4D97-AF65-F5344CB8AC3E}">
        <p14:creationId xmlns:p14="http://schemas.microsoft.com/office/powerpoint/2010/main" val="43246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49706" y="429820"/>
            <a:ext cx="8911687" cy="1280890"/>
          </a:xfrm>
        </p:spPr>
        <p:txBody>
          <a:bodyPr>
            <a:normAutofit/>
          </a:bodyPr>
          <a:lstStyle/>
          <a:p>
            <a:r>
              <a:rPr lang="fr-CA" sz="4000" dirty="0" smtClean="0"/>
              <a:t>Mais alors…</a:t>
            </a:r>
            <a:endParaRPr lang="fr-CA" sz="4000" dirty="0"/>
          </a:p>
        </p:txBody>
      </p:sp>
      <p:sp>
        <p:nvSpPr>
          <p:cNvPr id="3" name="Espace réservé du contenu 2"/>
          <p:cNvSpPr>
            <a:spLocks noGrp="1"/>
          </p:cNvSpPr>
          <p:nvPr>
            <p:ph idx="1"/>
          </p:nvPr>
        </p:nvSpPr>
        <p:spPr>
          <a:xfrm>
            <a:off x="2445993" y="1710710"/>
            <a:ext cx="8915400" cy="4020944"/>
          </a:xfrm>
        </p:spPr>
        <p:txBody>
          <a:bodyPr>
            <a:normAutofit/>
          </a:bodyPr>
          <a:lstStyle/>
          <a:p>
            <a:r>
              <a:rPr lang="fr-CA" sz="2800" dirty="0"/>
              <a:t>Si </a:t>
            </a:r>
            <a:r>
              <a:rPr lang="fr-CA" sz="2800" dirty="0" smtClean="0"/>
              <a:t>je </a:t>
            </a:r>
            <a:r>
              <a:rPr lang="fr-CA" sz="2800" dirty="0" smtClean="0"/>
              <a:t>n’ai pas à ouvrir </a:t>
            </a:r>
            <a:r>
              <a:rPr lang="fr-CA" sz="2800" dirty="0"/>
              <a:t>de dossier professionnel, </a:t>
            </a:r>
            <a:r>
              <a:rPr lang="fr-CA" sz="2800" dirty="0" smtClean="0"/>
              <a:t>est-ce que cela signifie que je n’ai pas à garder une trace de l’action posée ?</a:t>
            </a:r>
          </a:p>
          <a:p>
            <a:endParaRPr lang="fr-CA" sz="800" dirty="0"/>
          </a:p>
          <a:p>
            <a:r>
              <a:rPr lang="fr-CA" sz="2800" dirty="0" smtClean="0"/>
              <a:t>Quelles sont les autres façons de conserver une trace de mes actions </a:t>
            </a:r>
            <a:r>
              <a:rPr lang="fr-CA" sz="2800" dirty="0" smtClean="0"/>
              <a:t>?</a:t>
            </a:r>
          </a:p>
          <a:p>
            <a:endParaRPr lang="fr-CA" sz="800" dirty="0"/>
          </a:p>
          <a:p>
            <a:r>
              <a:rPr lang="fr-CA" sz="2800" dirty="0" smtClean="0"/>
              <a:t>Secret professionnel vs obligation de discrétion</a:t>
            </a:r>
          </a:p>
          <a:p>
            <a:endParaRPr lang="fr-CA" sz="2800"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9</a:t>
            </a:fld>
            <a:endParaRPr lang="en-US" dirty="0"/>
          </a:p>
        </p:txBody>
      </p:sp>
      <p:sp>
        <p:nvSpPr>
          <p:cNvPr id="7" name="Espace réservé de la date 3"/>
          <p:cNvSpPr>
            <a:spLocks noGrp="1"/>
          </p:cNvSpPr>
          <p:nvPr>
            <p:ph type="dt" sz="half" idx="10"/>
          </p:nvPr>
        </p:nvSpPr>
        <p:spPr>
          <a:xfrm>
            <a:off x="10361612" y="6130437"/>
            <a:ext cx="1146283" cy="370396"/>
          </a:xfrm>
        </p:spPr>
        <p:txBody>
          <a:bodyPr/>
          <a:lstStyle/>
          <a:p>
            <a:r>
              <a:rPr lang="en-US" sz="1050" smtClean="0"/>
              <a:t>9 juin 2016</a:t>
            </a:r>
            <a:endParaRPr lang="en-US" sz="1050" dirty="0"/>
          </a:p>
        </p:txBody>
      </p:sp>
      <p:sp>
        <p:nvSpPr>
          <p:cNvPr id="8" name="Espace réservé du pied de page 4"/>
          <p:cNvSpPr>
            <a:spLocks noGrp="1"/>
          </p:cNvSpPr>
          <p:nvPr>
            <p:ph type="ftr" sz="quarter" idx="11"/>
          </p:nvPr>
        </p:nvSpPr>
        <p:spPr>
          <a:xfrm>
            <a:off x="1851082" y="6135708"/>
            <a:ext cx="7619999" cy="365125"/>
          </a:xfrm>
        </p:spPr>
        <p:txBody>
          <a:bodyPr/>
          <a:lstStyle/>
          <a:p>
            <a:r>
              <a:rPr lang="en-US" sz="1050" dirty="0" err="1" smtClean="0"/>
              <a:t>Lyne</a:t>
            </a:r>
            <a:r>
              <a:rPr lang="en-US" sz="1050" dirty="0" smtClean="0"/>
              <a:t> Beaudoin, c.o.</a:t>
            </a:r>
            <a:endParaRPr lang="en-US" sz="1050" dirty="0"/>
          </a:p>
        </p:txBody>
      </p:sp>
    </p:spTree>
    <p:extLst>
      <p:ext uri="{BB962C8B-B14F-4D97-AF65-F5344CB8AC3E}">
        <p14:creationId xmlns:p14="http://schemas.microsoft.com/office/powerpoint/2010/main" val="3996828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80">
                                          <p:stCondLst>
                                            <p:cond delay="0"/>
                                          </p:stCondLst>
                                        </p:cTn>
                                        <p:tgtEl>
                                          <p:spTgt spid="3">
                                            <p:txEl>
                                              <p:pRg st="4" end="4"/>
                                            </p:txEl>
                                          </p:spTgt>
                                        </p:tgtEl>
                                      </p:cBhvr>
                                    </p:animEffect>
                                    <p:anim calcmode="lin" valueType="num">
                                      <p:cBhvr>
                                        <p:cTn id="2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3">
                                            <p:txEl>
                                              <p:pRg st="4" end="4"/>
                                            </p:txEl>
                                          </p:spTgt>
                                        </p:tgtEl>
                                      </p:cBhvr>
                                      <p:to x="100000" y="60000"/>
                                    </p:animScale>
                                    <p:animScale>
                                      <p:cBhvr>
                                        <p:cTn id="26" dur="166" decel="50000">
                                          <p:stCondLst>
                                            <p:cond delay="676"/>
                                          </p:stCondLst>
                                        </p:cTn>
                                        <p:tgtEl>
                                          <p:spTgt spid="3">
                                            <p:txEl>
                                              <p:pRg st="4" end="4"/>
                                            </p:txEl>
                                          </p:spTgt>
                                        </p:tgtEl>
                                      </p:cBhvr>
                                      <p:to x="100000" y="100000"/>
                                    </p:animScale>
                                    <p:animScale>
                                      <p:cBhvr>
                                        <p:cTn id="27" dur="26">
                                          <p:stCondLst>
                                            <p:cond delay="1312"/>
                                          </p:stCondLst>
                                        </p:cTn>
                                        <p:tgtEl>
                                          <p:spTgt spid="3">
                                            <p:txEl>
                                              <p:pRg st="4" end="4"/>
                                            </p:txEl>
                                          </p:spTgt>
                                        </p:tgtEl>
                                      </p:cBhvr>
                                      <p:to x="100000" y="80000"/>
                                    </p:animScale>
                                    <p:animScale>
                                      <p:cBhvr>
                                        <p:cTn id="28" dur="166" decel="50000">
                                          <p:stCondLst>
                                            <p:cond delay="1338"/>
                                          </p:stCondLst>
                                        </p:cTn>
                                        <p:tgtEl>
                                          <p:spTgt spid="3">
                                            <p:txEl>
                                              <p:pRg st="4" end="4"/>
                                            </p:txEl>
                                          </p:spTgt>
                                        </p:tgtEl>
                                      </p:cBhvr>
                                      <p:to x="100000" y="100000"/>
                                    </p:animScale>
                                    <p:animScale>
                                      <p:cBhvr>
                                        <p:cTn id="29" dur="26">
                                          <p:stCondLst>
                                            <p:cond delay="1642"/>
                                          </p:stCondLst>
                                        </p:cTn>
                                        <p:tgtEl>
                                          <p:spTgt spid="3">
                                            <p:txEl>
                                              <p:pRg st="4" end="4"/>
                                            </p:txEl>
                                          </p:spTgt>
                                        </p:tgtEl>
                                      </p:cBhvr>
                                      <p:to x="100000" y="90000"/>
                                    </p:animScale>
                                    <p:animScale>
                                      <p:cBhvr>
                                        <p:cTn id="30" dur="166" decel="50000">
                                          <p:stCondLst>
                                            <p:cond delay="1668"/>
                                          </p:stCondLst>
                                        </p:cTn>
                                        <p:tgtEl>
                                          <p:spTgt spid="3">
                                            <p:txEl>
                                              <p:pRg st="4" end="4"/>
                                            </p:txEl>
                                          </p:spTgt>
                                        </p:tgtEl>
                                      </p:cBhvr>
                                      <p:to x="100000" y="100000"/>
                                    </p:animScale>
                                    <p:animScale>
                                      <p:cBhvr>
                                        <p:cTn id="31" dur="26">
                                          <p:stCondLst>
                                            <p:cond delay="1808"/>
                                          </p:stCondLst>
                                        </p:cTn>
                                        <p:tgtEl>
                                          <p:spTgt spid="3">
                                            <p:txEl>
                                              <p:pRg st="4" end="4"/>
                                            </p:txEl>
                                          </p:spTgt>
                                        </p:tgtEl>
                                      </p:cBhvr>
                                      <p:to x="100000" y="95000"/>
                                    </p:animScale>
                                    <p:animScale>
                                      <p:cBhvr>
                                        <p:cTn id="3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1574</TotalTime>
  <Words>3107</Words>
  <Application>Microsoft Office PowerPoint</Application>
  <PresentationFormat>Grand écran</PresentationFormat>
  <Paragraphs>292</Paragraphs>
  <Slides>19</Slides>
  <Notes>17</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19</vt:i4>
      </vt:variant>
    </vt:vector>
  </HeadingPairs>
  <TitlesOfParts>
    <vt:vector size="24" baseType="lpstr">
      <vt:lpstr>Arial</vt:lpstr>
      <vt:lpstr>Calibri</vt:lpstr>
      <vt:lpstr>Century Gothic</vt:lpstr>
      <vt:lpstr>Wingdings 3</vt:lpstr>
      <vt:lpstr>Brin</vt:lpstr>
      <vt:lpstr>La tenue de dossiers démystifiée</vt:lpstr>
      <vt:lpstr>Objectifs de la présentation</vt:lpstr>
      <vt:lpstr>Contenu de la présentation</vt:lpstr>
      <vt:lpstr>Éléments à clarifier…</vt:lpstr>
      <vt:lpstr>Quand doit-on ouvrir un dossier professionnel ?</vt:lpstr>
      <vt:lpstr> Balise 1</vt:lpstr>
      <vt:lpstr> Balise 2</vt:lpstr>
      <vt:lpstr> Balise 3</vt:lpstr>
      <vt:lpstr>Mais alors…</vt:lpstr>
      <vt:lpstr>Quelques points d’achoppement…</vt:lpstr>
      <vt:lpstr>Présentation PowerPoint</vt:lpstr>
      <vt:lpstr>Présentation PowerPoint</vt:lpstr>
      <vt:lpstr>Quelques points d’achoppement…</vt:lpstr>
      <vt:lpstr>Rédaction des notes évolutives</vt:lpstr>
      <vt:lpstr>Présentation PowerPoint</vt:lpstr>
      <vt:lpstr>Présentation PowerPoint</vt:lpstr>
      <vt:lpstr>Différents types de dossiers professionnels</vt:lpstr>
      <vt:lpstr>Présentation PowerPoint</vt:lpstr>
      <vt:lpstr>Ressources utiles et disponibles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tenue de dossiers démystifiée</dc:title>
  <dc:creator>Lyne</dc:creator>
  <cp:lastModifiedBy>Lyne</cp:lastModifiedBy>
  <cp:revision>48</cp:revision>
  <dcterms:created xsi:type="dcterms:W3CDTF">2016-05-28T03:10:53Z</dcterms:created>
  <dcterms:modified xsi:type="dcterms:W3CDTF">2016-06-05T01:38:20Z</dcterms:modified>
</cp:coreProperties>
</file>